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8.jpg" ContentType="image/jpeg"/>
  <Override PartName="/ppt/media/image53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6" r:id="rId3"/>
    <p:sldId id="315" r:id="rId4"/>
    <p:sldId id="318" r:id="rId5"/>
    <p:sldId id="322" r:id="rId6"/>
    <p:sldId id="323" r:id="rId7"/>
    <p:sldId id="324" r:id="rId8"/>
    <p:sldId id="325" r:id="rId9"/>
    <p:sldId id="326" r:id="rId10"/>
    <p:sldId id="327" r:id="rId11"/>
    <p:sldId id="338" r:id="rId12"/>
    <p:sldId id="328" r:id="rId13"/>
    <p:sldId id="329" r:id="rId14"/>
    <p:sldId id="289" r:id="rId15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7A7"/>
    <a:srgbClr val="48D491"/>
    <a:srgbClr val="F15D24"/>
    <a:srgbClr val="09B8E1"/>
    <a:srgbClr val="4BACC6"/>
    <a:srgbClr val="60E146"/>
    <a:srgbClr val="D5EC46"/>
    <a:srgbClr val="F79646"/>
    <a:srgbClr val="8064A2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35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774ED-03EC-4730-BC54-53E7410DF8F6}" type="doc">
      <dgm:prSet loTypeId="urn:microsoft.com/office/officeart/2011/layout/Tab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1DDE17D-CB50-4BA0-9BC0-176F79B19DA4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Category A</a:t>
          </a:r>
        </a:p>
      </dgm:t>
    </dgm:pt>
    <dgm:pt modelId="{5C067C60-35FB-458E-82B2-360D9E3E34D8}" type="parTrans" cxnId="{38797799-87C1-434F-8BB2-A6CA4A488A32}">
      <dgm:prSet/>
      <dgm:spPr/>
      <dgm:t>
        <a:bodyPr/>
        <a:lstStyle/>
        <a:p>
          <a:endParaRPr lang="en-US"/>
        </a:p>
      </dgm:t>
    </dgm:pt>
    <dgm:pt modelId="{12A692C4-B4C1-4774-A830-2081C0CAACA7}" type="sibTrans" cxnId="{38797799-87C1-434F-8BB2-A6CA4A488A32}">
      <dgm:prSet/>
      <dgm:spPr/>
      <dgm:t>
        <a:bodyPr/>
        <a:lstStyle/>
        <a:p>
          <a:endParaRPr lang="en-US"/>
        </a:p>
      </dgm:t>
    </dgm:pt>
    <dgm:pt modelId="{74795703-A5FA-4CDB-AA64-D792D244B172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	(Score &gt; 80 Points)			 20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Fils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A29B44-5150-4B21-9839-F3D7EAE23AC3}" type="parTrans" cxnId="{F3C7D8F4-B301-426B-969B-3D876C0E4D05}">
      <dgm:prSet/>
      <dgm:spPr/>
      <dgm:t>
        <a:bodyPr/>
        <a:lstStyle/>
        <a:p>
          <a:endParaRPr lang="en-US"/>
        </a:p>
      </dgm:t>
    </dgm:pt>
    <dgm:pt modelId="{9E19F750-9D63-473C-A36C-61D05D7577A0}" type="sibTrans" cxnId="{F3C7D8F4-B301-426B-969B-3D876C0E4D05}">
      <dgm:prSet/>
      <dgm:spPr/>
      <dgm:t>
        <a:bodyPr/>
        <a:lstStyle/>
        <a:p>
          <a:endParaRPr lang="en-US"/>
        </a:p>
      </dgm:t>
    </dgm:pt>
    <dgm:pt modelId="{EB808B03-4E7F-48C1-B21A-D1B2463A67A9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Category B</a:t>
          </a:r>
        </a:p>
      </dgm:t>
    </dgm:pt>
    <dgm:pt modelId="{3DBB5092-12E2-4AFC-86FE-4164BA2D466D}" type="parTrans" cxnId="{86C41B63-35C8-4C98-9EB0-5A03C180770F}">
      <dgm:prSet/>
      <dgm:spPr/>
      <dgm:t>
        <a:bodyPr/>
        <a:lstStyle/>
        <a:p>
          <a:endParaRPr lang="en-US"/>
        </a:p>
      </dgm:t>
    </dgm:pt>
    <dgm:pt modelId="{8EB4D02C-E042-4426-8F3D-4664F95AAD38}" type="sibTrans" cxnId="{86C41B63-35C8-4C98-9EB0-5A03C180770F}">
      <dgm:prSet/>
      <dgm:spPr/>
      <dgm:t>
        <a:bodyPr/>
        <a:lstStyle/>
        <a:p>
          <a:endParaRPr lang="en-US"/>
        </a:p>
      </dgm:t>
    </dgm:pt>
    <dgm:pt modelId="{9CFE6FDA-861D-436B-BF50-9D0F7C49959D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	(Score Between 80-60 Points)		 22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Fils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6D307E-EA34-42E2-8FDE-0FD6397FD185}" type="parTrans" cxnId="{6A6C0F94-AF12-46D0-9D0C-AFE1A55E2B74}">
      <dgm:prSet/>
      <dgm:spPr/>
      <dgm:t>
        <a:bodyPr/>
        <a:lstStyle/>
        <a:p>
          <a:endParaRPr lang="en-US"/>
        </a:p>
      </dgm:t>
    </dgm:pt>
    <dgm:pt modelId="{70F31212-7063-4F98-9639-B7B94BDD2DE7}" type="sibTrans" cxnId="{6A6C0F94-AF12-46D0-9D0C-AFE1A55E2B74}">
      <dgm:prSet/>
      <dgm:spPr/>
      <dgm:t>
        <a:bodyPr/>
        <a:lstStyle/>
        <a:p>
          <a:endParaRPr lang="en-US"/>
        </a:p>
      </dgm:t>
    </dgm:pt>
    <dgm:pt modelId="{F1C95037-F04C-4DFA-AE8B-2C7745CB0A8A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Category C</a:t>
          </a:r>
        </a:p>
      </dgm:t>
    </dgm:pt>
    <dgm:pt modelId="{F9920635-F898-4ED8-A03C-98B4770AC937}" type="parTrans" cxnId="{95791BB0-7E05-47CB-86FB-1A0829B5FD58}">
      <dgm:prSet/>
      <dgm:spPr/>
      <dgm:t>
        <a:bodyPr/>
        <a:lstStyle/>
        <a:p>
          <a:endParaRPr lang="en-US"/>
        </a:p>
      </dgm:t>
    </dgm:pt>
    <dgm:pt modelId="{C975B264-C0FD-419C-8C24-68EC237F2627}" type="sibTrans" cxnId="{95791BB0-7E05-47CB-86FB-1A0829B5FD58}">
      <dgm:prSet/>
      <dgm:spPr/>
      <dgm:t>
        <a:bodyPr/>
        <a:lstStyle/>
        <a:p>
          <a:endParaRPr lang="en-US"/>
        </a:p>
      </dgm:t>
    </dgm:pt>
    <dgm:pt modelId="{28F6E35E-409C-4FC3-B0D9-9A2A3742601B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	 (Score Between 59-50 Points)		 25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Fils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CCBDF3-8C61-4DB5-B71F-3F6CF76AD785}" type="parTrans" cxnId="{7ED989CC-0FDA-42EE-99A7-35ADDCA02125}">
      <dgm:prSet/>
      <dgm:spPr/>
      <dgm:t>
        <a:bodyPr/>
        <a:lstStyle/>
        <a:p>
          <a:endParaRPr lang="en-US"/>
        </a:p>
      </dgm:t>
    </dgm:pt>
    <dgm:pt modelId="{72A82408-E141-4843-B9A4-4987B6542193}" type="sibTrans" cxnId="{7ED989CC-0FDA-42EE-99A7-35ADDCA02125}">
      <dgm:prSet/>
      <dgm:spPr/>
      <dgm:t>
        <a:bodyPr/>
        <a:lstStyle/>
        <a:p>
          <a:endParaRPr lang="en-US"/>
        </a:p>
      </dgm:t>
    </dgm:pt>
    <dgm:pt modelId="{9D9D1284-EC63-4FAD-9D03-3337C7BE22D3}" type="pres">
      <dgm:prSet presAssocID="{764774ED-03EC-4730-BC54-53E7410DF8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AC97EB5-FBED-437F-8BBE-BFD3730AF307}" type="pres">
      <dgm:prSet presAssocID="{01DDE17D-CB50-4BA0-9BC0-176F79B19DA4}" presName="composite" presStyleCnt="0"/>
      <dgm:spPr/>
    </dgm:pt>
    <dgm:pt modelId="{D5A980AE-C044-4EC1-BC34-6966E48FB655}" type="pres">
      <dgm:prSet presAssocID="{01DDE17D-CB50-4BA0-9BC0-176F79B19DA4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994B273-6273-4FB4-82A3-B513DE4E5C1A}" type="pres">
      <dgm:prSet presAssocID="{01DDE17D-CB50-4BA0-9BC0-176F79B19DA4}" presName="Parent" presStyleLbl="alignNode1" presStyleIdx="0" presStyleCnt="3" custLinFactNeighborX="-2677" custLinFactNeighborY="-3723">
        <dgm:presLayoutVars>
          <dgm:chMax val="3"/>
          <dgm:chPref val="3"/>
          <dgm:bulletEnabled val="1"/>
        </dgm:presLayoutVars>
      </dgm:prSet>
      <dgm:spPr/>
    </dgm:pt>
    <dgm:pt modelId="{D51C67CE-0E06-42E0-AA6E-F2F7DD6CE7BA}" type="pres">
      <dgm:prSet presAssocID="{01DDE17D-CB50-4BA0-9BC0-176F79B19DA4}" presName="Accent" presStyleLbl="parChTrans1D1" presStyleIdx="0" presStyleCnt="3"/>
      <dgm:spPr/>
    </dgm:pt>
    <dgm:pt modelId="{45FC8DAD-6A56-45FF-B97D-BF0C883F5ECD}" type="pres">
      <dgm:prSet presAssocID="{12A692C4-B4C1-4774-A830-2081C0CAACA7}" presName="sibTrans" presStyleCnt="0"/>
      <dgm:spPr/>
    </dgm:pt>
    <dgm:pt modelId="{10AF503F-FF00-4AAE-9439-0A89F1986D71}" type="pres">
      <dgm:prSet presAssocID="{EB808B03-4E7F-48C1-B21A-D1B2463A67A9}" presName="composite" presStyleCnt="0"/>
      <dgm:spPr/>
    </dgm:pt>
    <dgm:pt modelId="{63C788BE-B05A-4B04-A1F2-B78AC7C5A6F4}" type="pres">
      <dgm:prSet presAssocID="{EB808B03-4E7F-48C1-B21A-D1B2463A67A9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AEA1941-CF86-4D19-8C97-430A7932C8EB}" type="pres">
      <dgm:prSet presAssocID="{EB808B03-4E7F-48C1-B21A-D1B2463A67A9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9F70250F-50F4-4402-9A92-741688B4C463}" type="pres">
      <dgm:prSet presAssocID="{EB808B03-4E7F-48C1-B21A-D1B2463A67A9}" presName="Accent" presStyleLbl="parChTrans1D1" presStyleIdx="1" presStyleCnt="3"/>
      <dgm:spPr/>
    </dgm:pt>
    <dgm:pt modelId="{CDD9D31C-6682-44A4-AA87-DB7187DF849A}" type="pres">
      <dgm:prSet presAssocID="{8EB4D02C-E042-4426-8F3D-4664F95AAD38}" presName="sibTrans" presStyleCnt="0"/>
      <dgm:spPr/>
    </dgm:pt>
    <dgm:pt modelId="{FEDE9CBE-F0C2-47F4-8462-1B7D1BF77E1E}" type="pres">
      <dgm:prSet presAssocID="{F1C95037-F04C-4DFA-AE8B-2C7745CB0A8A}" presName="composite" presStyleCnt="0"/>
      <dgm:spPr/>
    </dgm:pt>
    <dgm:pt modelId="{7070C0AE-470F-4CAC-9DD4-EE9C551C9CCA}" type="pres">
      <dgm:prSet presAssocID="{F1C95037-F04C-4DFA-AE8B-2C7745CB0A8A}" presName="FirstChild" presStyleLbl="revTx" presStyleIdx="2" presStyleCnt="3" custLinFactNeighborX="-1027" custLinFactNeighborY="1984">
        <dgm:presLayoutVars>
          <dgm:chMax val="0"/>
          <dgm:chPref val="0"/>
          <dgm:bulletEnabled val="1"/>
        </dgm:presLayoutVars>
      </dgm:prSet>
      <dgm:spPr/>
    </dgm:pt>
    <dgm:pt modelId="{91322619-6520-4D29-ACEC-9CA96A389B5D}" type="pres">
      <dgm:prSet presAssocID="{F1C95037-F04C-4DFA-AE8B-2C7745CB0A8A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AB2DA27F-F00F-4317-A560-A0D7CABFC669}" type="pres">
      <dgm:prSet presAssocID="{F1C95037-F04C-4DFA-AE8B-2C7745CB0A8A}" presName="Accent" presStyleLbl="parChTrans1D1" presStyleIdx="2" presStyleCnt="3"/>
      <dgm:spPr/>
    </dgm:pt>
  </dgm:ptLst>
  <dgm:cxnLst>
    <dgm:cxn modelId="{86C41B63-35C8-4C98-9EB0-5A03C180770F}" srcId="{764774ED-03EC-4730-BC54-53E7410DF8F6}" destId="{EB808B03-4E7F-48C1-B21A-D1B2463A67A9}" srcOrd="1" destOrd="0" parTransId="{3DBB5092-12E2-4AFC-86FE-4164BA2D466D}" sibTransId="{8EB4D02C-E042-4426-8F3D-4664F95AAD38}"/>
    <dgm:cxn modelId="{3689C258-8561-472F-A661-A77BAC40C610}" type="presOf" srcId="{9CFE6FDA-861D-436B-BF50-9D0F7C49959D}" destId="{63C788BE-B05A-4B04-A1F2-B78AC7C5A6F4}" srcOrd="0" destOrd="0" presId="urn:microsoft.com/office/officeart/2011/layout/TabList"/>
    <dgm:cxn modelId="{623EFB5A-0FC4-472C-885D-3F570F7E4172}" type="presOf" srcId="{28F6E35E-409C-4FC3-B0D9-9A2A3742601B}" destId="{7070C0AE-470F-4CAC-9DD4-EE9C551C9CCA}" srcOrd="0" destOrd="0" presId="urn:microsoft.com/office/officeart/2011/layout/TabList"/>
    <dgm:cxn modelId="{DC20358D-C399-4FBE-B0C1-1E27E0EE1F96}" type="presOf" srcId="{EB808B03-4E7F-48C1-B21A-D1B2463A67A9}" destId="{4AEA1941-CF86-4D19-8C97-430A7932C8EB}" srcOrd="0" destOrd="0" presId="urn:microsoft.com/office/officeart/2011/layout/TabList"/>
    <dgm:cxn modelId="{6A6C0F94-AF12-46D0-9D0C-AFE1A55E2B74}" srcId="{EB808B03-4E7F-48C1-B21A-D1B2463A67A9}" destId="{9CFE6FDA-861D-436B-BF50-9D0F7C49959D}" srcOrd="0" destOrd="0" parTransId="{426D307E-EA34-42E2-8FDE-0FD6397FD185}" sibTransId="{70F31212-7063-4F98-9639-B7B94BDD2DE7}"/>
    <dgm:cxn modelId="{38797799-87C1-434F-8BB2-A6CA4A488A32}" srcId="{764774ED-03EC-4730-BC54-53E7410DF8F6}" destId="{01DDE17D-CB50-4BA0-9BC0-176F79B19DA4}" srcOrd="0" destOrd="0" parTransId="{5C067C60-35FB-458E-82B2-360D9E3E34D8}" sibTransId="{12A692C4-B4C1-4774-A830-2081C0CAACA7}"/>
    <dgm:cxn modelId="{DBEDB9A0-DAF9-4A62-A487-1B5AE7A09112}" type="presOf" srcId="{01DDE17D-CB50-4BA0-9BC0-176F79B19DA4}" destId="{2994B273-6273-4FB4-82A3-B513DE4E5C1A}" srcOrd="0" destOrd="0" presId="urn:microsoft.com/office/officeart/2011/layout/TabList"/>
    <dgm:cxn modelId="{95791BB0-7E05-47CB-86FB-1A0829B5FD58}" srcId="{764774ED-03EC-4730-BC54-53E7410DF8F6}" destId="{F1C95037-F04C-4DFA-AE8B-2C7745CB0A8A}" srcOrd="2" destOrd="0" parTransId="{F9920635-F898-4ED8-A03C-98B4770AC937}" sibTransId="{C975B264-C0FD-419C-8C24-68EC237F2627}"/>
    <dgm:cxn modelId="{7ED989CC-0FDA-42EE-99A7-35ADDCA02125}" srcId="{F1C95037-F04C-4DFA-AE8B-2C7745CB0A8A}" destId="{28F6E35E-409C-4FC3-B0D9-9A2A3742601B}" srcOrd="0" destOrd="0" parTransId="{6DCCBDF3-8C61-4DB5-B71F-3F6CF76AD785}" sibTransId="{72A82408-E141-4843-B9A4-4987B6542193}"/>
    <dgm:cxn modelId="{A4DDEADC-7BF1-4A9A-A3D0-4FB7B6C55513}" type="presOf" srcId="{74795703-A5FA-4CDB-AA64-D792D244B172}" destId="{D5A980AE-C044-4EC1-BC34-6966E48FB655}" srcOrd="0" destOrd="0" presId="urn:microsoft.com/office/officeart/2011/layout/TabList"/>
    <dgm:cxn modelId="{815C90E7-E0C1-4D82-9BC5-BB530C7CDDAC}" type="presOf" srcId="{F1C95037-F04C-4DFA-AE8B-2C7745CB0A8A}" destId="{91322619-6520-4D29-ACEC-9CA96A389B5D}" srcOrd="0" destOrd="0" presId="urn:microsoft.com/office/officeart/2011/layout/TabList"/>
    <dgm:cxn modelId="{C0B544EB-4B93-41C0-B893-FBE61EFBE94A}" type="presOf" srcId="{764774ED-03EC-4730-BC54-53E7410DF8F6}" destId="{9D9D1284-EC63-4FAD-9D03-3337C7BE22D3}" srcOrd="0" destOrd="0" presId="urn:microsoft.com/office/officeart/2011/layout/TabList"/>
    <dgm:cxn modelId="{F3C7D8F4-B301-426B-969B-3D876C0E4D05}" srcId="{01DDE17D-CB50-4BA0-9BC0-176F79B19DA4}" destId="{74795703-A5FA-4CDB-AA64-D792D244B172}" srcOrd="0" destOrd="0" parTransId="{FFA29B44-5150-4B21-9839-F3D7EAE23AC3}" sibTransId="{9E19F750-9D63-473C-A36C-61D05D7577A0}"/>
    <dgm:cxn modelId="{4CB47EE3-A886-4A55-AA4B-68B964EC8906}" type="presParOf" srcId="{9D9D1284-EC63-4FAD-9D03-3337C7BE22D3}" destId="{1AC97EB5-FBED-437F-8BBE-BFD3730AF307}" srcOrd="0" destOrd="0" presId="urn:microsoft.com/office/officeart/2011/layout/TabList"/>
    <dgm:cxn modelId="{2B80C8EE-C501-42B1-A95D-869FB957FB8F}" type="presParOf" srcId="{1AC97EB5-FBED-437F-8BBE-BFD3730AF307}" destId="{D5A980AE-C044-4EC1-BC34-6966E48FB655}" srcOrd="0" destOrd="0" presId="urn:microsoft.com/office/officeart/2011/layout/TabList"/>
    <dgm:cxn modelId="{F7352036-7529-4EB4-80CE-17035CD177EB}" type="presParOf" srcId="{1AC97EB5-FBED-437F-8BBE-BFD3730AF307}" destId="{2994B273-6273-4FB4-82A3-B513DE4E5C1A}" srcOrd="1" destOrd="0" presId="urn:microsoft.com/office/officeart/2011/layout/TabList"/>
    <dgm:cxn modelId="{C8100B58-EF25-4F91-A412-D10825174A03}" type="presParOf" srcId="{1AC97EB5-FBED-437F-8BBE-BFD3730AF307}" destId="{D51C67CE-0E06-42E0-AA6E-F2F7DD6CE7BA}" srcOrd="2" destOrd="0" presId="urn:microsoft.com/office/officeart/2011/layout/TabList"/>
    <dgm:cxn modelId="{83B695D5-BC91-4D0D-B946-D795CC067870}" type="presParOf" srcId="{9D9D1284-EC63-4FAD-9D03-3337C7BE22D3}" destId="{45FC8DAD-6A56-45FF-B97D-BF0C883F5ECD}" srcOrd="1" destOrd="0" presId="urn:microsoft.com/office/officeart/2011/layout/TabList"/>
    <dgm:cxn modelId="{B698B769-154A-4491-86C5-352FE844E19D}" type="presParOf" srcId="{9D9D1284-EC63-4FAD-9D03-3337C7BE22D3}" destId="{10AF503F-FF00-4AAE-9439-0A89F1986D71}" srcOrd="2" destOrd="0" presId="urn:microsoft.com/office/officeart/2011/layout/TabList"/>
    <dgm:cxn modelId="{7C5F135E-33A3-4266-8AE7-3049707E8EAB}" type="presParOf" srcId="{10AF503F-FF00-4AAE-9439-0A89F1986D71}" destId="{63C788BE-B05A-4B04-A1F2-B78AC7C5A6F4}" srcOrd="0" destOrd="0" presId="urn:microsoft.com/office/officeart/2011/layout/TabList"/>
    <dgm:cxn modelId="{A21DC40D-00D4-4CF4-8A7C-F74EBE94C6CC}" type="presParOf" srcId="{10AF503F-FF00-4AAE-9439-0A89F1986D71}" destId="{4AEA1941-CF86-4D19-8C97-430A7932C8EB}" srcOrd="1" destOrd="0" presId="urn:microsoft.com/office/officeart/2011/layout/TabList"/>
    <dgm:cxn modelId="{6EB4A307-2799-469A-AF7F-7029D3F62640}" type="presParOf" srcId="{10AF503F-FF00-4AAE-9439-0A89F1986D71}" destId="{9F70250F-50F4-4402-9A92-741688B4C463}" srcOrd="2" destOrd="0" presId="urn:microsoft.com/office/officeart/2011/layout/TabList"/>
    <dgm:cxn modelId="{F79E13A3-897D-4FF2-8167-72BDA9F23BCC}" type="presParOf" srcId="{9D9D1284-EC63-4FAD-9D03-3337C7BE22D3}" destId="{CDD9D31C-6682-44A4-AA87-DB7187DF849A}" srcOrd="3" destOrd="0" presId="urn:microsoft.com/office/officeart/2011/layout/TabList"/>
    <dgm:cxn modelId="{9D311532-B792-42E3-9AB5-B0F0F2F29CF0}" type="presParOf" srcId="{9D9D1284-EC63-4FAD-9D03-3337C7BE22D3}" destId="{FEDE9CBE-F0C2-47F4-8462-1B7D1BF77E1E}" srcOrd="4" destOrd="0" presId="urn:microsoft.com/office/officeart/2011/layout/TabList"/>
    <dgm:cxn modelId="{5798B073-2231-4E2F-BCE0-F16EBF0E0851}" type="presParOf" srcId="{FEDE9CBE-F0C2-47F4-8462-1B7D1BF77E1E}" destId="{7070C0AE-470F-4CAC-9DD4-EE9C551C9CCA}" srcOrd="0" destOrd="0" presId="urn:microsoft.com/office/officeart/2011/layout/TabList"/>
    <dgm:cxn modelId="{D820F0AE-921B-47C0-BB5C-91EAFB8E9036}" type="presParOf" srcId="{FEDE9CBE-F0C2-47F4-8462-1B7D1BF77E1E}" destId="{91322619-6520-4D29-ACEC-9CA96A389B5D}" srcOrd="1" destOrd="0" presId="urn:microsoft.com/office/officeart/2011/layout/TabList"/>
    <dgm:cxn modelId="{4CE4D02E-DE02-4CD8-9FED-BE3A27554E76}" type="presParOf" srcId="{FEDE9CBE-F0C2-47F4-8462-1B7D1BF77E1E}" destId="{AB2DA27F-F00F-4317-A560-A0D7CABFC669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DA27F-F00F-4317-A560-A0D7CABFC669}">
      <dsp:nvSpPr>
        <dsp:cNvPr id="0" name=""/>
        <dsp:cNvSpPr/>
      </dsp:nvSpPr>
      <dsp:spPr>
        <a:xfrm>
          <a:off x="0" y="2115908"/>
          <a:ext cx="8663731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0250F-50F4-4402-9A92-741688B4C463}">
      <dsp:nvSpPr>
        <dsp:cNvPr id="0" name=""/>
        <dsp:cNvSpPr/>
      </dsp:nvSpPr>
      <dsp:spPr>
        <a:xfrm>
          <a:off x="0" y="1399254"/>
          <a:ext cx="8663731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C67CE-0E06-42E0-AA6E-F2F7DD6CE7BA}">
      <dsp:nvSpPr>
        <dsp:cNvPr id="0" name=""/>
        <dsp:cNvSpPr/>
      </dsp:nvSpPr>
      <dsp:spPr>
        <a:xfrm>
          <a:off x="0" y="682599"/>
          <a:ext cx="8663731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980AE-C044-4EC1-BC34-6966E48FB655}">
      <dsp:nvSpPr>
        <dsp:cNvPr id="0" name=""/>
        <dsp:cNvSpPr/>
      </dsp:nvSpPr>
      <dsp:spPr>
        <a:xfrm>
          <a:off x="2252570" y="71"/>
          <a:ext cx="6411160" cy="682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	(Score &gt; 80 Points)			 20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Fils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2570" y="71"/>
        <a:ext cx="6411160" cy="682528"/>
      </dsp:txXfrm>
    </dsp:sp>
    <dsp:sp modelId="{2994B273-6273-4FB4-82A3-B513DE4E5C1A}">
      <dsp:nvSpPr>
        <dsp:cNvPr id="0" name=""/>
        <dsp:cNvSpPr/>
      </dsp:nvSpPr>
      <dsp:spPr>
        <a:xfrm>
          <a:off x="0" y="0"/>
          <a:ext cx="2252570" cy="682528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Category A</a:t>
          </a:r>
        </a:p>
      </dsp:txBody>
      <dsp:txXfrm>
        <a:off x="33324" y="33324"/>
        <a:ext cx="2185922" cy="649204"/>
      </dsp:txXfrm>
    </dsp:sp>
    <dsp:sp modelId="{63C788BE-B05A-4B04-A1F2-B78AC7C5A6F4}">
      <dsp:nvSpPr>
        <dsp:cNvPr id="0" name=""/>
        <dsp:cNvSpPr/>
      </dsp:nvSpPr>
      <dsp:spPr>
        <a:xfrm>
          <a:off x="2252570" y="716725"/>
          <a:ext cx="6411160" cy="682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	(Score Between 80-60 Points)		 22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Fils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2570" y="716725"/>
        <a:ext cx="6411160" cy="682528"/>
      </dsp:txXfrm>
    </dsp:sp>
    <dsp:sp modelId="{4AEA1941-CF86-4D19-8C97-430A7932C8EB}">
      <dsp:nvSpPr>
        <dsp:cNvPr id="0" name=""/>
        <dsp:cNvSpPr/>
      </dsp:nvSpPr>
      <dsp:spPr>
        <a:xfrm>
          <a:off x="0" y="716725"/>
          <a:ext cx="2252570" cy="682528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Category B</a:t>
          </a:r>
        </a:p>
      </dsp:txBody>
      <dsp:txXfrm>
        <a:off x="33324" y="750049"/>
        <a:ext cx="2185922" cy="649204"/>
      </dsp:txXfrm>
    </dsp:sp>
    <dsp:sp modelId="{7070C0AE-470F-4CAC-9DD4-EE9C551C9CCA}">
      <dsp:nvSpPr>
        <dsp:cNvPr id="0" name=""/>
        <dsp:cNvSpPr/>
      </dsp:nvSpPr>
      <dsp:spPr>
        <a:xfrm>
          <a:off x="2186727" y="1433451"/>
          <a:ext cx="6411160" cy="682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	 (Score Between 59-50 Points)		 25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Fils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6727" y="1433451"/>
        <a:ext cx="6411160" cy="682528"/>
      </dsp:txXfrm>
    </dsp:sp>
    <dsp:sp modelId="{91322619-6520-4D29-ACEC-9CA96A389B5D}">
      <dsp:nvSpPr>
        <dsp:cNvPr id="0" name=""/>
        <dsp:cNvSpPr/>
      </dsp:nvSpPr>
      <dsp:spPr>
        <a:xfrm>
          <a:off x="0" y="1433380"/>
          <a:ext cx="2252570" cy="682528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Category C</a:t>
          </a:r>
        </a:p>
      </dsp:txBody>
      <dsp:txXfrm>
        <a:off x="33324" y="1466704"/>
        <a:ext cx="2185922" cy="649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2B981B-5B2D-46C5-B95D-89E6C44C39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087B5C-7BB4-4DCA-B578-02CB6DAB44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60C03-C4BC-4CEC-B845-1D42FFDFE735}" type="datetimeFigureOut">
              <a:rPr lang="en-US" smtClean="0"/>
              <a:t>22-Jun-22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F3F91B-29DF-4238-8868-F2B37179B6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773EC-BA49-4A5D-ACAE-7B2F694A3C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08DE5-3F3E-4350-86A3-5002DC19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343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8C5A4-F966-4468-854B-66F05229E711}" type="datetimeFigureOut">
              <a:rPr lang="en-US" smtClean="0"/>
              <a:t>22-Jun-22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DB8D-E09B-420B-9FEA-715BC520A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199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194E3-224C-4F15-9C00-F63C2A98B8B0}" type="datetime1">
              <a:rPr lang="en-US" smtClean="0"/>
              <a:t>22-Jun-22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787A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40D0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03AD3-EF52-4B20-9A5C-0C19FDDEC14A}" type="datetime1">
              <a:rPr lang="en-US" smtClean="0"/>
              <a:t>22-Jun-22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730550"/>
            <a:ext cx="10685145" cy="4829810"/>
          </a:xfrm>
          <a:custGeom>
            <a:avLst/>
            <a:gdLst/>
            <a:ahLst/>
            <a:cxnLst/>
            <a:rect l="l" t="t" r="r" b="b"/>
            <a:pathLst>
              <a:path w="10685145" h="4829809">
                <a:moveTo>
                  <a:pt x="2180679" y="4829454"/>
                </a:moveTo>
                <a:lnTo>
                  <a:pt x="0" y="2748254"/>
                </a:lnTo>
                <a:lnTo>
                  <a:pt x="0" y="3516350"/>
                </a:lnTo>
                <a:lnTo>
                  <a:pt x="1366075" y="4829454"/>
                </a:lnTo>
                <a:lnTo>
                  <a:pt x="2180679" y="4829454"/>
                </a:lnTo>
                <a:close/>
              </a:path>
              <a:path w="10685145" h="4829809">
                <a:moveTo>
                  <a:pt x="10684789" y="2725064"/>
                </a:moveTo>
                <a:lnTo>
                  <a:pt x="8786343" y="4548937"/>
                </a:lnTo>
                <a:lnTo>
                  <a:pt x="5411394" y="1251521"/>
                </a:lnTo>
                <a:lnTo>
                  <a:pt x="4130446" y="0"/>
                </a:lnTo>
                <a:lnTo>
                  <a:pt x="4130446" y="2603957"/>
                </a:lnTo>
                <a:lnTo>
                  <a:pt x="4617440" y="3108604"/>
                </a:lnTo>
                <a:lnTo>
                  <a:pt x="4678337" y="1251521"/>
                </a:lnTo>
                <a:lnTo>
                  <a:pt x="8375624" y="4829454"/>
                </a:lnTo>
                <a:lnTo>
                  <a:pt x="8494331" y="4829454"/>
                </a:lnTo>
                <a:lnTo>
                  <a:pt x="9244597" y="4829454"/>
                </a:lnTo>
                <a:lnTo>
                  <a:pt x="10684789" y="3471938"/>
                </a:lnTo>
                <a:lnTo>
                  <a:pt x="10684789" y="2725064"/>
                </a:lnTo>
                <a:close/>
              </a:path>
            </a:pathLst>
          </a:custGeom>
          <a:solidFill>
            <a:srgbClr val="D1D3D4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7735" y="6702500"/>
            <a:ext cx="720086" cy="69336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3458" y="6797712"/>
            <a:ext cx="1389367" cy="49215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4088" y="6882095"/>
            <a:ext cx="1358178" cy="32337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2000" y="6702500"/>
            <a:ext cx="794052" cy="73074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28174" y="6549199"/>
            <a:ext cx="707108" cy="80785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61158" y="6721182"/>
            <a:ext cx="712888" cy="69336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0" y="6914466"/>
            <a:ext cx="789940" cy="442595"/>
          </a:xfrm>
          <a:custGeom>
            <a:avLst/>
            <a:gdLst/>
            <a:ahLst/>
            <a:cxnLst/>
            <a:rect l="l" t="t" r="r" b="b"/>
            <a:pathLst>
              <a:path w="789940" h="442595">
                <a:moveTo>
                  <a:pt x="609602" y="0"/>
                </a:moveTo>
                <a:lnTo>
                  <a:pt x="0" y="0"/>
                </a:lnTo>
                <a:lnTo>
                  <a:pt x="0" y="442226"/>
                </a:lnTo>
                <a:lnTo>
                  <a:pt x="789599" y="442226"/>
                </a:lnTo>
                <a:lnTo>
                  <a:pt x="609602" y="0"/>
                </a:lnTo>
                <a:close/>
              </a:path>
            </a:pathLst>
          </a:custGeom>
          <a:solidFill>
            <a:srgbClr val="F15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787A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34D60-5CDE-48A7-A891-C9184519C7EE}" type="datetime1">
              <a:rPr lang="en-US" smtClean="0"/>
              <a:t>22-Jun-22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995" y="2844012"/>
            <a:ext cx="10674350" cy="4716145"/>
          </a:xfrm>
          <a:custGeom>
            <a:avLst/>
            <a:gdLst/>
            <a:ahLst/>
            <a:cxnLst/>
            <a:rect l="l" t="t" r="r" b="b"/>
            <a:pathLst>
              <a:path w="10674350" h="4716145">
                <a:moveTo>
                  <a:pt x="2213000" y="4715992"/>
                </a:moveTo>
                <a:lnTo>
                  <a:pt x="0" y="2603957"/>
                </a:lnTo>
                <a:lnTo>
                  <a:pt x="0" y="3371011"/>
                </a:lnTo>
                <a:lnTo>
                  <a:pt x="1399235" y="4715992"/>
                </a:lnTo>
                <a:lnTo>
                  <a:pt x="2213000" y="4715992"/>
                </a:lnTo>
                <a:close/>
              </a:path>
              <a:path w="10674350" h="4716145">
                <a:moveTo>
                  <a:pt x="10674007" y="2880690"/>
                </a:moveTo>
                <a:lnTo>
                  <a:pt x="8937549" y="4548937"/>
                </a:lnTo>
                <a:lnTo>
                  <a:pt x="5562600" y="1251521"/>
                </a:lnTo>
                <a:lnTo>
                  <a:pt x="4281640" y="0"/>
                </a:lnTo>
                <a:lnTo>
                  <a:pt x="4281640" y="2603957"/>
                </a:lnTo>
                <a:lnTo>
                  <a:pt x="4768634" y="3108604"/>
                </a:lnTo>
                <a:lnTo>
                  <a:pt x="4829530" y="1251521"/>
                </a:lnTo>
                <a:lnTo>
                  <a:pt x="8409584" y="4715992"/>
                </a:lnTo>
                <a:lnTo>
                  <a:pt x="8763648" y="4715992"/>
                </a:lnTo>
                <a:lnTo>
                  <a:pt x="9516173" y="4715992"/>
                </a:lnTo>
                <a:lnTo>
                  <a:pt x="10674007" y="3624630"/>
                </a:lnTo>
                <a:lnTo>
                  <a:pt x="10674007" y="2880690"/>
                </a:lnTo>
                <a:close/>
              </a:path>
            </a:pathLst>
          </a:custGeom>
          <a:solidFill>
            <a:srgbClr val="D1D3D4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9738" y="6702501"/>
            <a:ext cx="720086" cy="69336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5451" y="6797713"/>
            <a:ext cx="1389367" cy="49215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56088" y="6882095"/>
            <a:ext cx="1358178" cy="32337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64004" y="6702501"/>
            <a:ext cx="794042" cy="73074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80178" y="6549199"/>
            <a:ext cx="707107" cy="80785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13158" y="6721183"/>
            <a:ext cx="712882" cy="69336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9827997" y="6914466"/>
            <a:ext cx="864235" cy="442595"/>
          </a:xfrm>
          <a:custGeom>
            <a:avLst/>
            <a:gdLst/>
            <a:ahLst/>
            <a:cxnLst/>
            <a:rect l="l" t="t" r="r" b="b"/>
            <a:pathLst>
              <a:path w="864234" h="442595">
                <a:moveTo>
                  <a:pt x="864004" y="0"/>
                </a:moveTo>
                <a:lnTo>
                  <a:pt x="174713" y="0"/>
                </a:lnTo>
                <a:lnTo>
                  <a:pt x="0" y="442226"/>
                </a:lnTo>
                <a:lnTo>
                  <a:pt x="864004" y="442226"/>
                </a:lnTo>
                <a:lnTo>
                  <a:pt x="864004" y="0"/>
                </a:lnTo>
                <a:close/>
              </a:path>
            </a:pathLst>
          </a:custGeom>
          <a:solidFill>
            <a:srgbClr val="078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787A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1D80E-3594-4F88-9A93-2A0248079818}" type="datetime1">
              <a:rPr lang="en-US" smtClean="0"/>
              <a:t>22-Jun-22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8D524-BA3E-4A3F-B87E-3BE84078E669}" type="datetime1">
              <a:rPr lang="en-US" smtClean="0"/>
              <a:t>22-Jun-22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299" y="2831024"/>
            <a:ext cx="6495415" cy="375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0787A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52294" y="3486158"/>
            <a:ext cx="4723765" cy="166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40D0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81FBC-48FD-4501-A898-F48F8DF80154}" type="datetime1">
              <a:rPr lang="en-US" smtClean="0"/>
              <a:t>22-Jun-22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g"/><Relationship Id="rId18" Type="http://schemas.openxmlformats.org/officeDocument/2006/relationships/image" Target="../media/image1.png"/><Relationship Id="rId26" Type="http://schemas.openxmlformats.org/officeDocument/2006/relationships/image" Target="../media/image24.png"/><Relationship Id="rId3" Type="http://schemas.openxmlformats.org/officeDocument/2006/relationships/image" Target="../media/image8.png"/><Relationship Id="rId21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hyperlink" Target="http://www.zcaa.ae/" TargetMode="External"/><Relationship Id="rId25" Type="http://schemas.openxmlformats.org/officeDocument/2006/relationships/image" Target="../media/image23.png"/><Relationship Id="rId2" Type="http://schemas.openxmlformats.org/officeDocument/2006/relationships/image" Target="../media/image7.png"/><Relationship Id="rId16" Type="http://schemas.openxmlformats.org/officeDocument/2006/relationships/image" Target="../media/image21.jp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2.png"/><Relationship Id="rId5" Type="http://schemas.openxmlformats.org/officeDocument/2006/relationships/image" Target="../media/image10.jpg"/><Relationship Id="rId15" Type="http://schemas.openxmlformats.org/officeDocument/2006/relationships/image" Target="../media/image20.png"/><Relationship Id="rId23" Type="http://schemas.openxmlformats.org/officeDocument/2006/relationships/image" Target="../media/image6.png"/><Relationship Id="rId10" Type="http://schemas.openxmlformats.org/officeDocument/2006/relationships/image" Target="../media/image15.png"/><Relationship Id="rId19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5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5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diagramDrawing" Target="../diagrams/drawing1.xml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8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7.png"/><Relationship Id="rId9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mailto:info@zcaa.ae" TargetMode="External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11" Type="http://schemas.openxmlformats.org/officeDocument/2006/relationships/image" Target="../media/image22.png"/><Relationship Id="rId5" Type="http://schemas.openxmlformats.org/officeDocument/2006/relationships/image" Target="../media/image57.png"/><Relationship Id="rId10" Type="http://schemas.openxmlformats.org/officeDocument/2006/relationships/image" Target="../media/image29.png"/><Relationship Id="rId4" Type="http://schemas.openxmlformats.org/officeDocument/2006/relationships/image" Target="../media/image56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jpg"/><Relationship Id="rId18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29.png"/><Relationship Id="rId17" Type="http://schemas.openxmlformats.org/officeDocument/2006/relationships/image" Target="../media/image24.png"/><Relationship Id="rId2" Type="http://schemas.openxmlformats.org/officeDocument/2006/relationships/image" Target="../media/image28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2.png"/><Relationship Id="rId5" Type="http://schemas.openxmlformats.org/officeDocument/2006/relationships/image" Target="../media/image32.png"/><Relationship Id="rId1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3.PNG"/><Relationship Id="rId5" Type="http://schemas.openxmlformats.org/officeDocument/2006/relationships/image" Target="../media/image28.png"/><Relationship Id="rId10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12" Type="http://schemas.openxmlformats.org/officeDocument/2006/relationships/image" Target="../media/image4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6.PNG"/><Relationship Id="rId5" Type="http://schemas.openxmlformats.org/officeDocument/2006/relationships/image" Target="../media/image28.png"/><Relationship Id="rId10" Type="http://schemas.openxmlformats.org/officeDocument/2006/relationships/image" Target="../media/image45.PNG"/><Relationship Id="rId4" Type="http://schemas.openxmlformats.org/officeDocument/2006/relationships/image" Target="../media/image27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10" Type="http://schemas.openxmlformats.org/officeDocument/2006/relationships/image" Target="../media/image49.png"/><Relationship Id="rId4" Type="http://schemas.openxmlformats.org/officeDocument/2006/relationships/image" Target="../media/image27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10" Type="http://schemas.openxmlformats.org/officeDocument/2006/relationships/image" Target="../media/image51.png"/><Relationship Id="rId4" Type="http://schemas.openxmlformats.org/officeDocument/2006/relationships/image" Target="../media/image27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3473"/>
            <a:ext cx="10692558" cy="7349377"/>
            <a:chOff x="0" y="211161"/>
            <a:chExt cx="10692558" cy="7349377"/>
          </a:xfrm>
        </p:grpSpPr>
        <p:sp>
          <p:nvSpPr>
            <p:cNvPr id="3" name="object 3"/>
            <p:cNvSpPr/>
            <p:nvPr/>
          </p:nvSpPr>
          <p:spPr>
            <a:xfrm>
              <a:off x="6961933" y="749851"/>
              <a:ext cx="3730625" cy="5403850"/>
            </a:xfrm>
            <a:custGeom>
              <a:avLst/>
              <a:gdLst/>
              <a:ahLst/>
              <a:cxnLst/>
              <a:rect l="l" t="t" r="r" b="b"/>
              <a:pathLst>
                <a:path w="3730625" h="5403850">
                  <a:moveTo>
                    <a:pt x="1157008" y="0"/>
                  </a:moveTo>
                  <a:lnTo>
                    <a:pt x="0" y="0"/>
                  </a:lnTo>
                  <a:lnTo>
                    <a:pt x="3408121" y="5403621"/>
                  </a:lnTo>
                  <a:lnTo>
                    <a:pt x="3730066" y="5403621"/>
                  </a:lnTo>
                  <a:lnTo>
                    <a:pt x="3730066" y="4079633"/>
                  </a:lnTo>
                  <a:lnTo>
                    <a:pt x="1157008" y="0"/>
                  </a:lnTo>
                  <a:close/>
                </a:path>
              </a:pathLst>
            </a:custGeom>
            <a:solidFill>
              <a:srgbClr val="C94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10402" y="1588504"/>
              <a:ext cx="6682105" cy="4565015"/>
            </a:xfrm>
            <a:custGeom>
              <a:avLst/>
              <a:gdLst/>
              <a:ahLst/>
              <a:cxnLst/>
              <a:rect l="l" t="t" r="r" b="b"/>
              <a:pathLst>
                <a:path w="6682105" h="4565015">
                  <a:moveTo>
                    <a:pt x="6681597" y="0"/>
                  </a:moveTo>
                  <a:lnTo>
                    <a:pt x="2951530" y="0"/>
                  </a:lnTo>
                  <a:lnTo>
                    <a:pt x="0" y="4564976"/>
                  </a:lnTo>
                  <a:lnTo>
                    <a:pt x="6681597" y="4564976"/>
                  </a:lnTo>
                  <a:lnTo>
                    <a:pt x="6681597" y="0"/>
                  </a:lnTo>
                  <a:close/>
                </a:path>
              </a:pathLst>
            </a:custGeom>
            <a:solidFill>
              <a:srgbClr val="C0C7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" y="1588504"/>
              <a:ext cx="6294755" cy="4565015"/>
            </a:xfrm>
            <a:custGeom>
              <a:avLst/>
              <a:gdLst/>
              <a:ahLst/>
              <a:cxnLst/>
              <a:rect l="l" t="t" r="r" b="b"/>
              <a:pathLst>
                <a:path w="6294755" h="4565015">
                  <a:moveTo>
                    <a:pt x="6294234" y="0"/>
                  </a:moveTo>
                  <a:lnTo>
                    <a:pt x="1587" y="0"/>
                  </a:lnTo>
                  <a:lnTo>
                    <a:pt x="0" y="4564976"/>
                  </a:lnTo>
                  <a:lnTo>
                    <a:pt x="3444455" y="4564976"/>
                  </a:lnTo>
                  <a:lnTo>
                    <a:pt x="6294234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2685323" y="211161"/>
              <a:ext cx="547370" cy="987425"/>
            </a:xfrm>
            <a:custGeom>
              <a:avLst/>
              <a:gdLst/>
              <a:ahLst/>
              <a:cxnLst/>
              <a:rect l="l" t="t" r="r" b="b"/>
              <a:pathLst>
                <a:path w="547369" h="987425">
                  <a:moveTo>
                    <a:pt x="547255" y="0"/>
                  </a:moveTo>
                  <a:lnTo>
                    <a:pt x="476999" y="0"/>
                  </a:lnTo>
                  <a:lnTo>
                    <a:pt x="0" y="493636"/>
                  </a:lnTo>
                  <a:lnTo>
                    <a:pt x="467753" y="987285"/>
                  </a:lnTo>
                  <a:lnTo>
                    <a:pt x="536155" y="987285"/>
                  </a:lnTo>
                  <a:lnTo>
                    <a:pt x="66560" y="501040"/>
                  </a:lnTo>
                  <a:lnTo>
                    <a:pt x="547255" y="0"/>
                  </a:lnTo>
                  <a:close/>
                </a:path>
              </a:pathLst>
            </a:custGeom>
            <a:solidFill>
              <a:srgbClr val="09B8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3023185" y="601366"/>
              <a:ext cx="447675" cy="424815"/>
            </a:xfrm>
            <a:custGeom>
              <a:avLst/>
              <a:gdLst/>
              <a:ahLst/>
              <a:cxnLst/>
              <a:rect l="l" t="t" r="r" b="b"/>
              <a:pathLst>
                <a:path w="447675" h="424815">
                  <a:moveTo>
                    <a:pt x="447586" y="0"/>
                  </a:moveTo>
                  <a:lnTo>
                    <a:pt x="209080" y="0"/>
                  </a:lnTo>
                  <a:lnTo>
                    <a:pt x="162864" y="44373"/>
                  </a:lnTo>
                  <a:lnTo>
                    <a:pt x="332955" y="49911"/>
                  </a:lnTo>
                  <a:lnTo>
                    <a:pt x="0" y="392176"/>
                  </a:lnTo>
                  <a:lnTo>
                    <a:pt x="30937" y="424205"/>
                  </a:lnTo>
                  <a:lnTo>
                    <a:pt x="447586" y="0"/>
                  </a:lnTo>
                  <a:close/>
                </a:path>
              </a:pathLst>
            </a:custGeom>
            <a:solidFill>
              <a:srgbClr val="09B8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3302838" y="225958"/>
              <a:ext cx="786130" cy="987425"/>
            </a:xfrm>
            <a:custGeom>
              <a:avLst/>
              <a:gdLst/>
              <a:ahLst/>
              <a:cxnLst/>
              <a:rect l="l" t="t" r="r" b="b"/>
              <a:pathLst>
                <a:path w="786129" h="987425">
                  <a:moveTo>
                    <a:pt x="785749" y="493649"/>
                  </a:moveTo>
                  <a:lnTo>
                    <a:pt x="317995" y="0"/>
                  </a:lnTo>
                  <a:lnTo>
                    <a:pt x="249580" y="0"/>
                  </a:lnTo>
                  <a:lnTo>
                    <a:pt x="416623" y="172986"/>
                  </a:lnTo>
                  <a:lnTo>
                    <a:pt x="0" y="597179"/>
                  </a:lnTo>
                  <a:lnTo>
                    <a:pt x="238493" y="597179"/>
                  </a:lnTo>
                  <a:lnTo>
                    <a:pt x="284721" y="552805"/>
                  </a:lnTo>
                  <a:lnTo>
                    <a:pt x="114630" y="547255"/>
                  </a:lnTo>
                  <a:lnTo>
                    <a:pt x="447560" y="205016"/>
                  </a:lnTo>
                  <a:lnTo>
                    <a:pt x="719188" y="486244"/>
                  </a:lnTo>
                  <a:lnTo>
                    <a:pt x="238493" y="987285"/>
                  </a:lnTo>
                  <a:lnTo>
                    <a:pt x="308749" y="987285"/>
                  </a:lnTo>
                  <a:lnTo>
                    <a:pt x="785749" y="493649"/>
                  </a:lnTo>
                  <a:close/>
                </a:path>
              </a:pathLst>
            </a:custGeom>
            <a:solidFill>
              <a:srgbClr val="0787A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363" y="304142"/>
              <a:ext cx="1635842" cy="3761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527" y="780032"/>
              <a:ext cx="1665960" cy="50850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97254" y="711386"/>
              <a:ext cx="1631950" cy="38100"/>
            </a:xfrm>
            <a:custGeom>
              <a:avLst/>
              <a:gdLst/>
              <a:ahLst/>
              <a:cxnLst/>
              <a:rect l="l" t="t" r="r" b="b"/>
              <a:pathLst>
                <a:path w="1631950" h="38100">
                  <a:moveTo>
                    <a:pt x="1631911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631911" y="38100"/>
                  </a:lnTo>
                  <a:lnTo>
                    <a:pt x="1631911" y="0"/>
                  </a:lnTo>
                  <a:close/>
                </a:path>
              </a:pathLst>
            </a:custGeom>
            <a:solidFill>
              <a:srgbClr val="F5A4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6780" y="1588516"/>
              <a:ext cx="2682195" cy="27425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12885" y="1588516"/>
              <a:ext cx="1779117" cy="41138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1784" y="2697149"/>
              <a:ext cx="451091" cy="34563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43731" y="3386099"/>
              <a:ext cx="454144" cy="276738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98732" y="4079773"/>
              <a:ext cx="451091" cy="207370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0681" y="4768722"/>
              <a:ext cx="454144" cy="138475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36780" y="4324997"/>
              <a:ext cx="2682195" cy="182848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10393" y="5462384"/>
              <a:ext cx="446379" cy="69109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12885" y="5696284"/>
              <a:ext cx="1779117" cy="45719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67354" y="6153480"/>
              <a:ext cx="5521388" cy="10176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25887" y="6153480"/>
              <a:ext cx="466115" cy="10176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552447" y="749848"/>
              <a:ext cx="4565650" cy="5403850"/>
            </a:xfrm>
            <a:custGeom>
              <a:avLst/>
              <a:gdLst/>
              <a:ahLst/>
              <a:cxnLst/>
              <a:rect l="l" t="t" r="r" b="b"/>
              <a:pathLst>
                <a:path w="4565650" h="5403850">
                  <a:moveTo>
                    <a:pt x="4565129" y="0"/>
                  </a:moveTo>
                  <a:lnTo>
                    <a:pt x="3408121" y="0"/>
                  </a:lnTo>
                  <a:lnTo>
                    <a:pt x="0" y="5403621"/>
                  </a:lnTo>
                  <a:lnTo>
                    <a:pt x="1157008" y="5403621"/>
                  </a:lnTo>
                  <a:lnTo>
                    <a:pt x="4565129" y="0"/>
                  </a:lnTo>
                  <a:close/>
                </a:path>
              </a:pathLst>
            </a:custGeom>
            <a:solidFill>
              <a:srgbClr val="F15D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8861273" y="520229"/>
              <a:ext cx="147320" cy="620395"/>
            </a:xfrm>
            <a:custGeom>
              <a:avLst/>
              <a:gdLst/>
              <a:ahLst/>
              <a:cxnLst/>
              <a:rect l="l" t="t" r="r" b="b"/>
              <a:pathLst>
                <a:path w="147320" h="620394">
                  <a:moveTo>
                    <a:pt x="145516" y="143751"/>
                  </a:moveTo>
                  <a:lnTo>
                    <a:pt x="142113" y="121920"/>
                  </a:lnTo>
                  <a:lnTo>
                    <a:pt x="131826" y="103962"/>
                  </a:lnTo>
                  <a:lnTo>
                    <a:pt x="114515" y="91782"/>
                  </a:lnTo>
                  <a:lnTo>
                    <a:pt x="90055" y="87299"/>
                  </a:lnTo>
                  <a:lnTo>
                    <a:pt x="75590" y="88874"/>
                  </a:lnTo>
                  <a:lnTo>
                    <a:pt x="63576" y="92760"/>
                  </a:lnTo>
                  <a:lnTo>
                    <a:pt x="54127" y="97701"/>
                  </a:lnTo>
                  <a:lnTo>
                    <a:pt x="47396" y="102476"/>
                  </a:lnTo>
                  <a:lnTo>
                    <a:pt x="48056" y="49707"/>
                  </a:lnTo>
                  <a:lnTo>
                    <a:pt x="48348" y="43180"/>
                  </a:lnTo>
                  <a:lnTo>
                    <a:pt x="141249" y="43180"/>
                  </a:lnTo>
                  <a:lnTo>
                    <a:pt x="141249" y="0"/>
                  </a:lnTo>
                  <a:lnTo>
                    <a:pt x="8051" y="0"/>
                  </a:lnTo>
                  <a:lnTo>
                    <a:pt x="5207" y="153708"/>
                  </a:lnTo>
                  <a:lnTo>
                    <a:pt x="44538" y="153708"/>
                  </a:lnTo>
                  <a:lnTo>
                    <a:pt x="49301" y="138379"/>
                  </a:lnTo>
                  <a:lnTo>
                    <a:pt x="57048" y="129628"/>
                  </a:lnTo>
                  <a:lnTo>
                    <a:pt x="65417" y="125679"/>
                  </a:lnTo>
                  <a:lnTo>
                    <a:pt x="72034" y="124764"/>
                  </a:lnTo>
                  <a:lnTo>
                    <a:pt x="82588" y="126796"/>
                  </a:lnTo>
                  <a:lnTo>
                    <a:pt x="89636" y="132422"/>
                  </a:lnTo>
                  <a:lnTo>
                    <a:pt x="93573" y="140982"/>
                  </a:lnTo>
                  <a:lnTo>
                    <a:pt x="94792" y="151803"/>
                  </a:lnTo>
                  <a:lnTo>
                    <a:pt x="94792" y="227711"/>
                  </a:lnTo>
                  <a:lnTo>
                    <a:pt x="94221" y="234416"/>
                  </a:lnTo>
                  <a:lnTo>
                    <a:pt x="91300" y="242239"/>
                  </a:lnTo>
                  <a:lnTo>
                    <a:pt x="84188" y="248729"/>
                  </a:lnTo>
                  <a:lnTo>
                    <a:pt x="71094" y="251434"/>
                  </a:lnTo>
                  <a:lnTo>
                    <a:pt x="62293" y="250101"/>
                  </a:lnTo>
                  <a:lnTo>
                    <a:pt x="55397" y="246100"/>
                  </a:lnTo>
                  <a:lnTo>
                    <a:pt x="50901" y="239420"/>
                  </a:lnTo>
                  <a:lnTo>
                    <a:pt x="49301" y="230073"/>
                  </a:lnTo>
                  <a:lnTo>
                    <a:pt x="49301" y="197827"/>
                  </a:lnTo>
                  <a:lnTo>
                    <a:pt x="0" y="197827"/>
                  </a:lnTo>
                  <a:lnTo>
                    <a:pt x="0" y="227711"/>
                  </a:lnTo>
                  <a:lnTo>
                    <a:pt x="4229" y="253784"/>
                  </a:lnTo>
                  <a:lnTo>
                    <a:pt x="17538" y="273659"/>
                  </a:lnTo>
                  <a:lnTo>
                    <a:pt x="40792" y="286346"/>
                  </a:lnTo>
                  <a:lnTo>
                    <a:pt x="74891" y="290804"/>
                  </a:lnTo>
                  <a:lnTo>
                    <a:pt x="101320" y="287782"/>
                  </a:lnTo>
                  <a:lnTo>
                    <a:pt x="123888" y="276936"/>
                  </a:lnTo>
                  <a:lnTo>
                    <a:pt x="139611" y="255587"/>
                  </a:lnTo>
                  <a:lnTo>
                    <a:pt x="145516" y="221068"/>
                  </a:lnTo>
                  <a:lnTo>
                    <a:pt x="145516" y="143751"/>
                  </a:lnTo>
                  <a:close/>
                </a:path>
                <a:path w="147320" h="620394">
                  <a:moveTo>
                    <a:pt x="146862" y="395643"/>
                  </a:moveTo>
                  <a:lnTo>
                    <a:pt x="128917" y="342633"/>
                  </a:lnTo>
                  <a:lnTo>
                    <a:pt x="97637" y="328561"/>
                  </a:lnTo>
                  <a:lnTo>
                    <a:pt x="97637" y="551243"/>
                  </a:lnTo>
                  <a:lnTo>
                    <a:pt x="96608" y="563791"/>
                  </a:lnTo>
                  <a:lnTo>
                    <a:pt x="92900" y="573354"/>
                  </a:lnTo>
                  <a:lnTo>
                    <a:pt x="85636" y="579462"/>
                  </a:lnTo>
                  <a:lnTo>
                    <a:pt x="73926" y="581596"/>
                  </a:lnTo>
                  <a:lnTo>
                    <a:pt x="62458" y="579386"/>
                  </a:lnTo>
                  <a:lnTo>
                    <a:pt x="55689" y="573481"/>
                  </a:lnTo>
                  <a:lnTo>
                    <a:pt x="52476" y="564997"/>
                  </a:lnTo>
                  <a:lnTo>
                    <a:pt x="51650" y="555040"/>
                  </a:lnTo>
                  <a:lnTo>
                    <a:pt x="51727" y="392315"/>
                  </a:lnTo>
                  <a:lnTo>
                    <a:pt x="52158" y="383400"/>
                  </a:lnTo>
                  <a:lnTo>
                    <a:pt x="54978" y="373595"/>
                  </a:lnTo>
                  <a:lnTo>
                    <a:pt x="62052" y="366268"/>
                  </a:lnTo>
                  <a:lnTo>
                    <a:pt x="75349" y="363385"/>
                  </a:lnTo>
                  <a:lnTo>
                    <a:pt x="87236" y="365696"/>
                  </a:lnTo>
                  <a:lnTo>
                    <a:pt x="93967" y="372224"/>
                  </a:lnTo>
                  <a:lnTo>
                    <a:pt x="96964" y="382409"/>
                  </a:lnTo>
                  <a:lnTo>
                    <a:pt x="97548" y="393738"/>
                  </a:lnTo>
                  <a:lnTo>
                    <a:pt x="97637" y="551243"/>
                  </a:lnTo>
                  <a:lnTo>
                    <a:pt x="97637" y="328561"/>
                  </a:lnTo>
                  <a:lnTo>
                    <a:pt x="46888" y="329082"/>
                  </a:lnTo>
                  <a:lnTo>
                    <a:pt x="7886" y="361467"/>
                  </a:lnTo>
                  <a:lnTo>
                    <a:pt x="1892" y="392315"/>
                  </a:lnTo>
                  <a:lnTo>
                    <a:pt x="1943" y="551243"/>
                  </a:lnTo>
                  <a:lnTo>
                    <a:pt x="4051" y="574192"/>
                  </a:lnTo>
                  <a:lnTo>
                    <a:pt x="13804" y="596595"/>
                  </a:lnTo>
                  <a:lnTo>
                    <a:pt x="36093" y="613397"/>
                  </a:lnTo>
                  <a:lnTo>
                    <a:pt x="75831" y="620014"/>
                  </a:lnTo>
                  <a:lnTo>
                    <a:pt x="107937" y="614807"/>
                  </a:lnTo>
                  <a:lnTo>
                    <a:pt x="130048" y="600341"/>
                  </a:lnTo>
                  <a:lnTo>
                    <a:pt x="140957" y="581596"/>
                  </a:lnTo>
                  <a:lnTo>
                    <a:pt x="142824" y="578396"/>
                  </a:lnTo>
                  <a:lnTo>
                    <a:pt x="146862" y="551243"/>
                  </a:lnTo>
                  <a:lnTo>
                    <a:pt x="146862" y="395643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12491" y="441003"/>
              <a:ext cx="1122413" cy="75190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714799" y="441468"/>
              <a:ext cx="46355" cy="1400175"/>
            </a:xfrm>
            <a:custGeom>
              <a:avLst/>
              <a:gdLst/>
              <a:ahLst/>
              <a:cxnLst/>
              <a:rect l="l" t="t" r="r" b="b"/>
              <a:pathLst>
                <a:path w="46354" h="1400175">
                  <a:moveTo>
                    <a:pt x="33185" y="0"/>
                  </a:moveTo>
                  <a:lnTo>
                    <a:pt x="3314" y="0"/>
                  </a:lnTo>
                  <a:lnTo>
                    <a:pt x="2374" y="298399"/>
                  </a:lnTo>
                  <a:lnTo>
                    <a:pt x="2374" y="357695"/>
                  </a:lnTo>
                  <a:lnTo>
                    <a:pt x="0" y="1399921"/>
                  </a:lnTo>
                  <a:lnTo>
                    <a:pt x="45986" y="1399451"/>
                  </a:lnTo>
                  <a:lnTo>
                    <a:pt x="38874" y="471563"/>
                  </a:lnTo>
                  <a:lnTo>
                    <a:pt x="38404" y="433603"/>
                  </a:lnTo>
                  <a:lnTo>
                    <a:pt x="37463" y="392211"/>
                  </a:lnTo>
                  <a:lnTo>
                    <a:pt x="37223" y="348326"/>
                  </a:lnTo>
                  <a:lnTo>
                    <a:pt x="37452" y="299339"/>
                  </a:lnTo>
                  <a:lnTo>
                    <a:pt x="35090" y="26581"/>
                  </a:lnTo>
                  <a:lnTo>
                    <a:pt x="33185" y="0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6037808"/>
              <a:ext cx="10692130" cy="1522730"/>
            </a:xfrm>
            <a:custGeom>
              <a:avLst/>
              <a:gdLst/>
              <a:ahLst/>
              <a:cxnLst/>
              <a:rect l="l" t="t" r="r" b="b"/>
              <a:pathLst>
                <a:path w="10692130" h="1522729">
                  <a:moveTo>
                    <a:pt x="10692003" y="0"/>
                  </a:moveTo>
                  <a:lnTo>
                    <a:pt x="0" y="0"/>
                  </a:lnTo>
                  <a:lnTo>
                    <a:pt x="0" y="1522196"/>
                  </a:lnTo>
                  <a:lnTo>
                    <a:pt x="10692003" y="1522196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00097" y="5359006"/>
              <a:ext cx="1343266" cy="135760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72769" y="1584004"/>
              <a:ext cx="2477135" cy="4469130"/>
            </a:xfrm>
            <a:custGeom>
              <a:avLst/>
              <a:gdLst/>
              <a:ahLst/>
              <a:cxnLst/>
              <a:rect l="l" t="t" r="r" b="b"/>
              <a:pathLst>
                <a:path w="2477135" h="4469130">
                  <a:moveTo>
                    <a:pt x="2476982" y="0"/>
                  </a:moveTo>
                  <a:lnTo>
                    <a:pt x="2159000" y="0"/>
                  </a:lnTo>
                  <a:lnTo>
                    <a:pt x="0" y="2234311"/>
                  </a:lnTo>
                  <a:lnTo>
                    <a:pt x="2117153" y="4468634"/>
                  </a:lnTo>
                  <a:lnTo>
                    <a:pt x="2426766" y="4468634"/>
                  </a:lnTo>
                  <a:lnTo>
                    <a:pt x="301256" y="2267788"/>
                  </a:lnTo>
                  <a:lnTo>
                    <a:pt x="2476982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2103423" y="3349698"/>
              <a:ext cx="2026285" cy="1920239"/>
            </a:xfrm>
            <a:custGeom>
              <a:avLst/>
              <a:gdLst/>
              <a:ahLst/>
              <a:cxnLst/>
              <a:rect l="l" t="t" r="r" b="b"/>
              <a:pathLst>
                <a:path w="2026285" h="1920239">
                  <a:moveTo>
                    <a:pt x="2025827" y="0"/>
                  </a:moveTo>
                  <a:lnTo>
                    <a:pt x="946327" y="0"/>
                  </a:lnTo>
                  <a:lnTo>
                    <a:pt x="737133" y="200837"/>
                  </a:lnTo>
                  <a:lnTo>
                    <a:pt x="1507007" y="225933"/>
                  </a:lnTo>
                  <a:lnTo>
                    <a:pt x="0" y="1775040"/>
                  </a:lnTo>
                  <a:lnTo>
                    <a:pt x="140030" y="1920036"/>
                  </a:lnTo>
                  <a:lnTo>
                    <a:pt x="2025827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67751" y="2433843"/>
              <a:ext cx="2026285" cy="1920239"/>
            </a:xfrm>
            <a:custGeom>
              <a:avLst/>
              <a:gdLst/>
              <a:ahLst/>
              <a:cxnLst/>
              <a:rect l="l" t="t" r="r" b="b"/>
              <a:pathLst>
                <a:path w="2026285" h="1920239">
                  <a:moveTo>
                    <a:pt x="1885810" y="0"/>
                  </a:moveTo>
                  <a:lnTo>
                    <a:pt x="0" y="1920036"/>
                  </a:lnTo>
                  <a:lnTo>
                    <a:pt x="1079487" y="1920036"/>
                  </a:lnTo>
                  <a:lnTo>
                    <a:pt x="1288694" y="1719199"/>
                  </a:lnTo>
                  <a:lnTo>
                    <a:pt x="518833" y="1694091"/>
                  </a:lnTo>
                  <a:lnTo>
                    <a:pt x="2025853" y="144983"/>
                  </a:lnTo>
                  <a:lnTo>
                    <a:pt x="188581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524511" y="6919117"/>
            <a:ext cx="12198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65" dirty="0">
                <a:solidFill>
                  <a:srgbClr val="F15D24"/>
                </a:solidFill>
                <a:latin typeface="Trebuchet MS"/>
                <a:cs typeface="Trebuchet MS"/>
                <a:hlinkClick r:id="rId17"/>
              </a:rPr>
              <a:t>www.zcaa.ae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513229" y="6386154"/>
            <a:ext cx="6771005" cy="884555"/>
            <a:chOff x="564864" y="6396634"/>
            <a:chExt cx="6771005" cy="884555"/>
          </a:xfrm>
        </p:grpSpPr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50604" y="6549948"/>
              <a:ext cx="720084" cy="69336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46317" y="6645148"/>
              <a:ext cx="1389367" cy="49215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56952" y="6729539"/>
              <a:ext cx="1358178" cy="32337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4864" y="6549948"/>
              <a:ext cx="794048" cy="73074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81044" y="6396634"/>
              <a:ext cx="707106" cy="80785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14022" y="6568630"/>
              <a:ext cx="712884" cy="693369"/>
            </a:xfrm>
            <a:prstGeom prst="rect">
              <a:avLst/>
            </a:prstGeom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28567F1E-A909-427A-8942-45329E65D60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44" y="-7706"/>
            <a:ext cx="1463349" cy="146334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5993269-550C-4BF8-AAE2-828C80F54D9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43" y="231042"/>
            <a:ext cx="2565198" cy="135804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B7F3B04-D393-442F-AE3C-E842E9AD3460}"/>
              </a:ext>
            </a:extLst>
          </p:cNvPr>
          <p:cNvSpPr txBox="1"/>
          <p:nvPr/>
        </p:nvSpPr>
        <p:spPr>
          <a:xfrm>
            <a:off x="-897489" y="1557682"/>
            <a:ext cx="73610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ETIP (Electricity Tariff Incentive Program)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(Existing Companies)</a:t>
            </a:r>
          </a:p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Version 3.0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FC5E384-34E2-4A45-82C8-FBA15E03953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62842" y="6539468"/>
            <a:ext cx="1219200" cy="75218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EDBDDEF-C680-4AE1-A7FD-9CB150EC06A7}"/>
              </a:ext>
            </a:extLst>
          </p:cNvPr>
          <p:cNvSpPr txBox="1"/>
          <p:nvPr/>
        </p:nvSpPr>
        <p:spPr>
          <a:xfrm>
            <a:off x="50928" y="4683914"/>
            <a:ext cx="5760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Zayed Chartered Accountant </a:t>
            </a:r>
          </a:p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Auditing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07783" y="0"/>
            <a:ext cx="3484245" cy="1684020"/>
            <a:chOff x="7207783" y="0"/>
            <a:chExt cx="3484245" cy="1684020"/>
          </a:xfrm>
        </p:grpSpPr>
        <p:sp>
          <p:nvSpPr>
            <p:cNvPr id="3" name="object 3"/>
            <p:cNvSpPr/>
            <p:nvPr/>
          </p:nvSpPr>
          <p:spPr>
            <a:xfrm>
              <a:off x="7207783" y="0"/>
              <a:ext cx="3484245" cy="1079500"/>
            </a:xfrm>
            <a:custGeom>
              <a:avLst/>
              <a:gdLst/>
              <a:ahLst/>
              <a:cxnLst/>
              <a:rect l="l" t="t" r="r" b="b"/>
              <a:pathLst>
                <a:path w="3484245" h="1079500">
                  <a:moveTo>
                    <a:pt x="3484219" y="0"/>
                  </a:moveTo>
                  <a:lnTo>
                    <a:pt x="0" y="0"/>
                  </a:lnTo>
                  <a:lnTo>
                    <a:pt x="532804" y="1079360"/>
                  </a:lnTo>
                  <a:lnTo>
                    <a:pt x="3484219" y="1079360"/>
                  </a:lnTo>
                  <a:lnTo>
                    <a:pt x="3484219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6196" y="1079360"/>
              <a:ext cx="2715806" cy="6045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83560" y="239496"/>
              <a:ext cx="954405" cy="681355"/>
            </a:xfrm>
            <a:custGeom>
              <a:avLst/>
              <a:gdLst/>
              <a:ahLst/>
              <a:cxnLst/>
              <a:rect l="l" t="t" r="r" b="b"/>
              <a:pathLst>
                <a:path w="954404" h="681355">
                  <a:moveTo>
                    <a:pt x="372071" y="0"/>
                  </a:moveTo>
                  <a:lnTo>
                    <a:pt x="324307" y="0"/>
                  </a:lnTo>
                  <a:lnTo>
                    <a:pt x="0" y="335622"/>
                  </a:lnTo>
                  <a:lnTo>
                    <a:pt x="318020" y="671245"/>
                  </a:lnTo>
                  <a:lnTo>
                    <a:pt x="364528" y="671245"/>
                  </a:lnTo>
                  <a:lnTo>
                    <a:pt x="45250" y="340652"/>
                  </a:lnTo>
                  <a:lnTo>
                    <a:pt x="372071" y="0"/>
                  </a:lnTo>
                  <a:close/>
                </a:path>
                <a:path w="954404" h="681355">
                  <a:moveTo>
                    <a:pt x="534225" y="265226"/>
                  </a:moveTo>
                  <a:lnTo>
                    <a:pt x="372071" y="265226"/>
                  </a:lnTo>
                  <a:lnTo>
                    <a:pt x="340652" y="295389"/>
                  </a:lnTo>
                  <a:lnTo>
                    <a:pt x="456298" y="299161"/>
                  </a:lnTo>
                  <a:lnTo>
                    <a:pt x="229920" y="531863"/>
                  </a:lnTo>
                  <a:lnTo>
                    <a:pt x="250952" y="553643"/>
                  </a:lnTo>
                  <a:lnTo>
                    <a:pt x="534225" y="265226"/>
                  </a:lnTo>
                  <a:close/>
                </a:path>
                <a:path w="954404" h="681355">
                  <a:moveTo>
                    <a:pt x="954074" y="345681"/>
                  </a:moveTo>
                  <a:lnTo>
                    <a:pt x="636054" y="10058"/>
                  </a:lnTo>
                  <a:lnTo>
                    <a:pt x="589546" y="10058"/>
                  </a:lnTo>
                  <a:lnTo>
                    <a:pt x="703122" y="127660"/>
                  </a:lnTo>
                  <a:lnTo>
                    <a:pt x="419849" y="416077"/>
                  </a:lnTo>
                  <a:lnTo>
                    <a:pt x="582002" y="416077"/>
                  </a:lnTo>
                  <a:lnTo>
                    <a:pt x="613422" y="385914"/>
                  </a:lnTo>
                  <a:lnTo>
                    <a:pt x="497776" y="382143"/>
                  </a:lnTo>
                  <a:lnTo>
                    <a:pt x="724154" y="149440"/>
                  </a:lnTo>
                  <a:lnTo>
                    <a:pt x="908824" y="340652"/>
                  </a:lnTo>
                  <a:lnTo>
                    <a:pt x="582002" y="681304"/>
                  </a:lnTo>
                  <a:lnTo>
                    <a:pt x="629767" y="681304"/>
                  </a:lnTo>
                  <a:lnTo>
                    <a:pt x="954074" y="3456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8953" y="299391"/>
              <a:ext cx="1113105" cy="2590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1604" y="626256"/>
              <a:ext cx="1132690" cy="345747"/>
            </a:xfrm>
            <a:prstGeom prst="rect">
              <a:avLst/>
            </a:prstGeom>
          </p:spPr>
        </p:pic>
      </p:grpSp>
      <p:pic>
        <p:nvPicPr>
          <p:cNvPr id="15" name="Picture 5">
            <a:extLst>
              <a:ext uri="{FF2B5EF4-FFF2-40B4-BE49-F238E27FC236}">
                <a16:creationId xmlns:a16="http://schemas.microsoft.com/office/drawing/2014/main" id="{5EEF4384-FC43-406A-8F10-241D03C322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2073" y="6785517"/>
            <a:ext cx="600132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B812E5-FEC0-4592-BCCE-5DDE7281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100" y="6757215"/>
            <a:ext cx="1219200" cy="7521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07B7A4-82F2-4BC7-B5D5-B0F01E35C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58" y="6704063"/>
            <a:ext cx="810479" cy="810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22EA98-CE91-4FD0-A203-F126EFC637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5321" y="6706082"/>
            <a:ext cx="1468295" cy="7773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3BE93D-1B4F-4D15-9533-429A4E9A9888}"/>
              </a:ext>
            </a:extLst>
          </p:cNvPr>
          <p:cNvSpPr txBox="1"/>
          <p:nvPr/>
        </p:nvSpPr>
        <p:spPr>
          <a:xfrm>
            <a:off x="652303" y="1220242"/>
            <a:ext cx="897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Gothic"/>
              </a:rPr>
              <a:t>4- Manufacturing entity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3545FC-F2B7-4C40-B3AB-10DA7F57C96B}"/>
              </a:ext>
            </a:extLst>
          </p:cNvPr>
          <p:cNvSpPr txBox="1"/>
          <p:nvPr/>
        </p:nvSpPr>
        <p:spPr>
          <a:xfrm>
            <a:off x="512748" y="2783356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enturyGothic"/>
              </a:rPr>
              <a:t>Prepares financial information to CB to allow evaluation of all parameters of the Electricity Tariff Incentive Program.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6F1748-67EC-4042-B580-52BFC79C83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1951344"/>
            <a:ext cx="4792050" cy="271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2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07783" y="0"/>
            <a:ext cx="3484245" cy="1684020"/>
            <a:chOff x="7207783" y="0"/>
            <a:chExt cx="3484245" cy="1684020"/>
          </a:xfrm>
        </p:grpSpPr>
        <p:sp>
          <p:nvSpPr>
            <p:cNvPr id="3" name="object 3"/>
            <p:cNvSpPr/>
            <p:nvPr/>
          </p:nvSpPr>
          <p:spPr>
            <a:xfrm>
              <a:off x="7207783" y="0"/>
              <a:ext cx="3484245" cy="1079500"/>
            </a:xfrm>
            <a:custGeom>
              <a:avLst/>
              <a:gdLst/>
              <a:ahLst/>
              <a:cxnLst/>
              <a:rect l="l" t="t" r="r" b="b"/>
              <a:pathLst>
                <a:path w="3484245" h="1079500">
                  <a:moveTo>
                    <a:pt x="3484219" y="0"/>
                  </a:moveTo>
                  <a:lnTo>
                    <a:pt x="0" y="0"/>
                  </a:lnTo>
                  <a:lnTo>
                    <a:pt x="532804" y="1079360"/>
                  </a:lnTo>
                  <a:lnTo>
                    <a:pt x="3484219" y="1079360"/>
                  </a:lnTo>
                  <a:lnTo>
                    <a:pt x="3484219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6196" y="1079360"/>
              <a:ext cx="2715806" cy="6045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83560" y="239496"/>
              <a:ext cx="954405" cy="681355"/>
            </a:xfrm>
            <a:custGeom>
              <a:avLst/>
              <a:gdLst/>
              <a:ahLst/>
              <a:cxnLst/>
              <a:rect l="l" t="t" r="r" b="b"/>
              <a:pathLst>
                <a:path w="954404" h="681355">
                  <a:moveTo>
                    <a:pt x="372071" y="0"/>
                  </a:moveTo>
                  <a:lnTo>
                    <a:pt x="324307" y="0"/>
                  </a:lnTo>
                  <a:lnTo>
                    <a:pt x="0" y="335622"/>
                  </a:lnTo>
                  <a:lnTo>
                    <a:pt x="318020" y="671245"/>
                  </a:lnTo>
                  <a:lnTo>
                    <a:pt x="364528" y="671245"/>
                  </a:lnTo>
                  <a:lnTo>
                    <a:pt x="45250" y="340652"/>
                  </a:lnTo>
                  <a:lnTo>
                    <a:pt x="372071" y="0"/>
                  </a:lnTo>
                  <a:close/>
                </a:path>
                <a:path w="954404" h="681355">
                  <a:moveTo>
                    <a:pt x="534225" y="265226"/>
                  </a:moveTo>
                  <a:lnTo>
                    <a:pt x="372071" y="265226"/>
                  </a:lnTo>
                  <a:lnTo>
                    <a:pt x="340652" y="295389"/>
                  </a:lnTo>
                  <a:lnTo>
                    <a:pt x="456298" y="299161"/>
                  </a:lnTo>
                  <a:lnTo>
                    <a:pt x="229920" y="531863"/>
                  </a:lnTo>
                  <a:lnTo>
                    <a:pt x="250952" y="553643"/>
                  </a:lnTo>
                  <a:lnTo>
                    <a:pt x="534225" y="265226"/>
                  </a:lnTo>
                  <a:close/>
                </a:path>
                <a:path w="954404" h="681355">
                  <a:moveTo>
                    <a:pt x="954074" y="345681"/>
                  </a:moveTo>
                  <a:lnTo>
                    <a:pt x="636054" y="10058"/>
                  </a:lnTo>
                  <a:lnTo>
                    <a:pt x="589546" y="10058"/>
                  </a:lnTo>
                  <a:lnTo>
                    <a:pt x="703122" y="127660"/>
                  </a:lnTo>
                  <a:lnTo>
                    <a:pt x="419849" y="416077"/>
                  </a:lnTo>
                  <a:lnTo>
                    <a:pt x="582002" y="416077"/>
                  </a:lnTo>
                  <a:lnTo>
                    <a:pt x="613422" y="385914"/>
                  </a:lnTo>
                  <a:lnTo>
                    <a:pt x="497776" y="382143"/>
                  </a:lnTo>
                  <a:lnTo>
                    <a:pt x="724154" y="149440"/>
                  </a:lnTo>
                  <a:lnTo>
                    <a:pt x="908824" y="340652"/>
                  </a:lnTo>
                  <a:lnTo>
                    <a:pt x="582002" y="681304"/>
                  </a:lnTo>
                  <a:lnTo>
                    <a:pt x="629767" y="681304"/>
                  </a:lnTo>
                  <a:lnTo>
                    <a:pt x="954074" y="3456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8953" y="299391"/>
              <a:ext cx="1113105" cy="2590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1604" y="626256"/>
              <a:ext cx="1132690" cy="345747"/>
            </a:xfrm>
            <a:prstGeom prst="rect">
              <a:avLst/>
            </a:prstGeom>
          </p:spPr>
        </p:pic>
      </p:grpSp>
      <p:pic>
        <p:nvPicPr>
          <p:cNvPr id="15" name="Picture 5">
            <a:extLst>
              <a:ext uri="{FF2B5EF4-FFF2-40B4-BE49-F238E27FC236}">
                <a16:creationId xmlns:a16="http://schemas.microsoft.com/office/drawing/2014/main" id="{5EEF4384-FC43-406A-8F10-241D03C322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2073" y="6785517"/>
            <a:ext cx="600132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B812E5-FEC0-4592-BCCE-5DDE7281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100" y="6757215"/>
            <a:ext cx="1219200" cy="7521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07B7A4-82F2-4BC7-B5D5-B0F01E35C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58" y="6704063"/>
            <a:ext cx="810479" cy="810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22EA98-CE91-4FD0-A203-F126EFC637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5321" y="6706082"/>
            <a:ext cx="1468295" cy="7773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3BE93D-1B4F-4D15-9533-429A4E9A9888}"/>
              </a:ext>
            </a:extLst>
          </p:cNvPr>
          <p:cNvSpPr txBox="1"/>
          <p:nvPr/>
        </p:nvSpPr>
        <p:spPr>
          <a:xfrm>
            <a:off x="652303" y="1220242"/>
            <a:ext cx="897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Gothic"/>
              </a:rPr>
              <a:t>In ETIP- Criteria of Existing Companies and New Companies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3545FC-F2B7-4C40-B3AB-10DA7F57C96B}"/>
              </a:ext>
            </a:extLst>
          </p:cNvPr>
          <p:cNvSpPr txBox="1"/>
          <p:nvPr/>
        </p:nvSpPr>
        <p:spPr>
          <a:xfrm>
            <a:off x="652303" y="2322472"/>
            <a:ext cx="89714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Gothic"/>
              </a:rPr>
              <a:t>Existing Companies</a:t>
            </a:r>
          </a:p>
          <a:p>
            <a:endParaRPr lang="en-US" b="1" dirty="0">
              <a:latin typeface="CenturyGothic"/>
            </a:endParaRPr>
          </a:p>
          <a:p>
            <a:r>
              <a:rPr lang="en-US" sz="1800" b="0" i="0" u="none" strike="noStrike" baseline="0" dirty="0">
                <a:latin typeface="CenturyGothic"/>
              </a:rPr>
              <a:t>The industrial entities which are in operation/production for more than 6 months from date of issue of the production/operational license from ADDED are eligible as Existing companies.</a:t>
            </a:r>
          </a:p>
          <a:p>
            <a:endParaRPr lang="en-US" dirty="0">
              <a:latin typeface="CenturyGothic"/>
            </a:endParaRPr>
          </a:p>
          <a:p>
            <a:endParaRPr lang="en-US" b="1" dirty="0">
              <a:latin typeface="CenturyGothic"/>
            </a:endParaRPr>
          </a:p>
          <a:p>
            <a:r>
              <a:rPr lang="en-US" b="1" dirty="0">
                <a:latin typeface="CenturyGothic"/>
              </a:rPr>
              <a:t>New Companies</a:t>
            </a:r>
          </a:p>
          <a:p>
            <a:r>
              <a:rPr lang="en-US" sz="1800" b="0" i="0" u="none" strike="noStrike" baseline="0" dirty="0">
                <a:latin typeface="CenturyGothic"/>
              </a:rPr>
              <a:t>The industrial Entities which have “under construction” license issued by ADDED and/or companies which are in operation for first 6 months from the date of issue of “production/operational” license issued by ADDED</a:t>
            </a:r>
            <a:endParaRPr lang="en-US" b="1" dirty="0">
              <a:latin typeface="Century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3684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07783" y="0"/>
            <a:ext cx="3484245" cy="1684020"/>
            <a:chOff x="7207783" y="0"/>
            <a:chExt cx="3484245" cy="1684020"/>
          </a:xfrm>
        </p:grpSpPr>
        <p:sp>
          <p:nvSpPr>
            <p:cNvPr id="3" name="object 3"/>
            <p:cNvSpPr/>
            <p:nvPr/>
          </p:nvSpPr>
          <p:spPr>
            <a:xfrm>
              <a:off x="7207783" y="0"/>
              <a:ext cx="3484245" cy="1079500"/>
            </a:xfrm>
            <a:custGeom>
              <a:avLst/>
              <a:gdLst/>
              <a:ahLst/>
              <a:cxnLst/>
              <a:rect l="l" t="t" r="r" b="b"/>
              <a:pathLst>
                <a:path w="3484245" h="1079500">
                  <a:moveTo>
                    <a:pt x="3484219" y="0"/>
                  </a:moveTo>
                  <a:lnTo>
                    <a:pt x="0" y="0"/>
                  </a:lnTo>
                  <a:lnTo>
                    <a:pt x="532804" y="1079360"/>
                  </a:lnTo>
                  <a:lnTo>
                    <a:pt x="3484219" y="1079360"/>
                  </a:lnTo>
                  <a:lnTo>
                    <a:pt x="3484219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6196" y="1079360"/>
              <a:ext cx="2715806" cy="6045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83560" y="239496"/>
              <a:ext cx="954405" cy="681355"/>
            </a:xfrm>
            <a:custGeom>
              <a:avLst/>
              <a:gdLst/>
              <a:ahLst/>
              <a:cxnLst/>
              <a:rect l="l" t="t" r="r" b="b"/>
              <a:pathLst>
                <a:path w="954404" h="681355">
                  <a:moveTo>
                    <a:pt x="372071" y="0"/>
                  </a:moveTo>
                  <a:lnTo>
                    <a:pt x="324307" y="0"/>
                  </a:lnTo>
                  <a:lnTo>
                    <a:pt x="0" y="335622"/>
                  </a:lnTo>
                  <a:lnTo>
                    <a:pt x="318020" y="671245"/>
                  </a:lnTo>
                  <a:lnTo>
                    <a:pt x="364528" y="671245"/>
                  </a:lnTo>
                  <a:lnTo>
                    <a:pt x="45250" y="340652"/>
                  </a:lnTo>
                  <a:lnTo>
                    <a:pt x="372071" y="0"/>
                  </a:lnTo>
                  <a:close/>
                </a:path>
                <a:path w="954404" h="681355">
                  <a:moveTo>
                    <a:pt x="534225" y="265226"/>
                  </a:moveTo>
                  <a:lnTo>
                    <a:pt x="372071" y="265226"/>
                  </a:lnTo>
                  <a:lnTo>
                    <a:pt x="340652" y="295389"/>
                  </a:lnTo>
                  <a:lnTo>
                    <a:pt x="456298" y="299161"/>
                  </a:lnTo>
                  <a:lnTo>
                    <a:pt x="229920" y="531863"/>
                  </a:lnTo>
                  <a:lnTo>
                    <a:pt x="250952" y="553643"/>
                  </a:lnTo>
                  <a:lnTo>
                    <a:pt x="534225" y="265226"/>
                  </a:lnTo>
                  <a:close/>
                </a:path>
                <a:path w="954404" h="681355">
                  <a:moveTo>
                    <a:pt x="954074" y="345681"/>
                  </a:moveTo>
                  <a:lnTo>
                    <a:pt x="636054" y="10058"/>
                  </a:lnTo>
                  <a:lnTo>
                    <a:pt x="589546" y="10058"/>
                  </a:lnTo>
                  <a:lnTo>
                    <a:pt x="703122" y="127660"/>
                  </a:lnTo>
                  <a:lnTo>
                    <a:pt x="419849" y="416077"/>
                  </a:lnTo>
                  <a:lnTo>
                    <a:pt x="582002" y="416077"/>
                  </a:lnTo>
                  <a:lnTo>
                    <a:pt x="613422" y="385914"/>
                  </a:lnTo>
                  <a:lnTo>
                    <a:pt x="497776" y="382143"/>
                  </a:lnTo>
                  <a:lnTo>
                    <a:pt x="724154" y="149440"/>
                  </a:lnTo>
                  <a:lnTo>
                    <a:pt x="908824" y="340652"/>
                  </a:lnTo>
                  <a:lnTo>
                    <a:pt x="582002" y="681304"/>
                  </a:lnTo>
                  <a:lnTo>
                    <a:pt x="629767" y="681304"/>
                  </a:lnTo>
                  <a:lnTo>
                    <a:pt x="954074" y="3456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8953" y="299391"/>
              <a:ext cx="1113105" cy="2590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1604" y="626256"/>
              <a:ext cx="1132690" cy="345747"/>
            </a:xfrm>
            <a:prstGeom prst="rect">
              <a:avLst/>
            </a:prstGeom>
          </p:spPr>
        </p:pic>
      </p:grpSp>
      <p:pic>
        <p:nvPicPr>
          <p:cNvPr id="15" name="Picture 5">
            <a:extLst>
              <a:ext uri="{FF2B5EF4-FFF2-40B4-BE49-F238E27FC236}">
                <a16:creationId xmlns:a16="http://schemas.microsoft.com/office/drawing/2014/main" id="{5EEF4384-FC43-406A-8F10-241D03C322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2073" y="6785517"/>
            <a:ext cx="600132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B812E5-FEC0-4592-BCCE-5DDE7281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100" y="6757215"/>
            <a:ext cx="1219200" cy="7521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07B7A4-82F2-4BC7-B5D5-B0F01E35C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58" y="6704063"/>
            <a:ext cx="810479" cy="810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22EA98-CE91-4FD0-A203-F126EFC637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5321" y="6706082"/>
            <a:ext cx="1468295" cy="7773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3BE93D-1B4F-4D15-9533-429A4E9A9888}"/>
              </a:ext>
            </a:extLst>
          </p:cNvPr>
          <p:cNvSpPr txBox="1"/>
          <p:nvPr/>
        </p:nvSpPr>
        <p:spPr>
          <a:xfrm>
            <a:off x="399614" y="1035576"/>
            <a:ext cx="897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Gothic"/>
              </a:rPr>
              <a:t>Electricity Tariff Incentives Program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2329C-0D38-42D9-8A00-E9D8948C9B7D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-40000" contrast="40000"/>
          </a:blip>
          <a:stretch>
            <a:fillRect/>
          </a:stretch>
        </p:blipFill>
        <p:spPr>
          <a:xfrm>
            <a:off x="399613" y="1546476"/>
            <a:ext cx="9838351" cy="498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63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07783" y="0"/>
            <a:ext cx="3484245" cy="1684020"/>
            <a:chOff x="7207783" y="0"/>
            <a:chExt cx="3484245" cy="1684020"/>
          </a:xfrm>
        </p:grpSpPr>
        <p:sp>
          <p:nvSpPr>
            <p:cNvPr id="3" name="object 3"/>
            <p:cNvSpPr/>
            <p:nvPr/>
          </p:nvSpPr>
          <p:spPr>
            <a:xfrm>
              <a:off x="7207783" y="0"/>
              <a:ext cx="3484245" cy="1079500"/>
            </a:xfrm>
            <a:custGeom>
              <a:avLst/>
              <a:gdLst/>
              <a:ahLst/>
              <a:cxnLst/>
              <a:rect l="l" t="t" r="r" b="b"/>
              <a:pathLst>
                <a:path w="3484245" h="1079500">
                  <a:moveTo>
                    <a:pt x="3484219" y="0"/>
                  </a:moveTo>
                  <a:lnTo>
                    <a:pt x="0" y="0"/>
                  </a:lnTo>
                  <a:lnTo>
                    <a:pt x="532804" y="1079360"/>
                  </a:lnTo>
                  <a:lnTo>
                    <a:pt x="3484219" y="1079360"/>
                  </a:lnTo>
                  <a:lnTo>
                    <a:pt x="3484219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6196" y="1079360"/>
              <a:ext cx="2715806" cy="6045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83560" y="239496"/>
              <a:ext cx="954405" cy="681355"/>
            </a:xfrm>
            <a:custGeom>
              <a:avLst/>
              <a:gdLst/>
              <a:ahLst/>
              <a:cxnLst/>
              <a:rect l="l" t="t" r="r" b="b"/>
              <a:pathLst>
                <a:path w="954404" h="681355">
                  <a:moveTo>
                    <a:pt x="372071" y="0"/>
                  </a:moveTo>
                  <a:lnTo>
                    <a:pt x="324307" y="0"/>
                  </a:lnTo>
                  <a:lnTo>
                    <a:pt x="0" y="335622"/>
                  </a:lnTo>
                  <a:lnTo>
                    <a:pt x="318020" y="671245"/>
                  </a:lnTo>
                  <a:lnTo>
                    <a:pt x="364528" y="671245"/>
                  </a:lnTo>
                  <a:lnTo>
                    <a:pt x="45250" y="340652"/>
                  </a:lnTo>
                  <a:lnTo>
                    <a:pt x="372071" y="0"/>
                  </a:lnTo>
                  <a:close/>
                </a:path>
                <a:path w="954404" h="681355">
                  <a:moveTo>
                    <a:pt x="534225" y="265226"/>
                  </a:moveTo>
                  <a:lnTo>
                    <a:pt x="372071" y="265226"/>
                  </a:lnTo>
                  <a:lnTo>
                    <a:pt x="340652" y="295389"/>
                  </a:lnTo>
                  <a:lnTo>
                    <a:pt x="456298" y="299161"/>
                  </a:lnTo>
                  <a:lnTo>
                    <a:pt x="229920" y="531863"/>
                  </a:lnTo>
                  <a:lnTo>
                    <a:pt x="250952" y="553643"/>
                  </a:lnTo>
                  <a:lnTo>
                    <a:pt x="534225" y="265226"/>
                  </a:lnTo>
                  <a:close/>
                </a:path>
                <a:path w="954404" h="681355">
                  <a:moveTo>
                    <a:pt x="954074" y="345681"/>
                  </a:moveTo>
                  <a:lnTo>
                    <a:pt x="636054" y="10058"/>
                  </a:lnTo>
                  <a:lnTo>
                    <a:pt x="589546" y="10058"/>
                  </a:lnTo>
                  <a:lnTo>
                    <a:pt x="703122" y="127660"/>
                  </a:lnTo>
                  <a:lnTo>
                    <a:pt x="419849" y="416077"/>
                  </a:lnTo>
                  <a:lnTo>
                    <a:pt x="582002" y="416077"/>
                  </a:lnTo>
                  <a:lnTo>
                    <a:pt x="613422" y="385914"/>
                  </a:lnTo>
                  <a:lnTo>
                    <a:pt x="497776" y="382143"/>
                  </a:lnTo>
                  <a:lnTo>
                    <a:pt x="724154" y="149440"/>
                  </a:lnTo>
                  <a:lnTo>
                    <a:pt x="908824" y="340652"/>
                  </a:lnTo>
                  <a:lnTo>
                    <a:pt x="582002" y="681304"/>
                  </a:lnTo>
                  <a:lnTo>
                    <a:pt x="629767" y="681304"/>
                  </a:lnTo>
                  <a:lnTo>
                    <a:pt x="954074" y="3456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8953" y="299391"/>
              <a:ext cx="1113105" cy="2590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1604" y="626256"/>
              <a:ext cx="1132690" cy="345747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20596" y="1560540"/>
            <a:ext cx="6002503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Categories of distribution connected entities</a:t>
            </a:r>
            <a:endParaRPr lang="en-US" sz="1400" spc="4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5EEF4384-FC43-406A-8F10-241D03C322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2073" y="6785517"/>
            <a:ext cx="600132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B812E5-FEC0-4592-BCCE-5DDE7281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100" y="6757215"/>
            <a:ext cx="1219200" cy="7521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07B7A4-82F2-4BC7-B5D5-B0F01E35C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58" y="6704063"/>
            <a:ext cx="810479" cy="810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22EA98-CE91-4FD0-A203-F126EFC637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5321" y="6706082"/>
            <a:ext cx="1468295" cy="777333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0623E96-9084-432D-BEB7-FF1D8BE75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1726732"/>
              </p:ext>
            </p:extLst>
          </p:nvPr>
        </p:nvGraphicFramePr>
        <p:xfrm>
          <a:off x="1026369" y="2656045"/>
          <a:ext cx="8663731" cy="2115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4D2C623-34B2-49DD-BA2B-B7253007F4C7}"/>
              </a:ext>
            </a:extLst>
          </p:cNvPr>
          <p:cNvSpPr txBox="1"/>
          <p:nvPr/>
        </p:nvSpPr>
        <p:spPr>
          <a:xfrm>
            <a:off x="1020596" y="5500763"/>
            <a:ext cx="8669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*** If the manufacturing entity scored less than 50 points, the actual tariff prices will be charged accordingly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836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4001"/>
            <a:ext cx="10692130" cy="6460490"/>
            <a:chOff x="0" y="401038"/>
            <a:chExt cx="10692130" cy="6460490"/>
          </a:xfrm>
        </p:grpSpPr>
        <p:sp>
          <p:nvSpPr>
            <p:cNvPr id="3" name="object 3"/>
            <p:cNvSpPr/>
            <p:nvPr/>
          </p:nvSpPr>
          <p:spPr>
            <a:xfrm>
              <a:off x="540000" y="401041"/>
              <a:ext cx="3730625" cy="5403850"/>
            </a:xfrm>
            <a:custGeom>
              <a:avLst/>
              <a:gdLst/>
              <a:ahLst/>
              <a:cxnLst/>
              <a:rect l="l" t="t" r="r" b="b"/>
              <a:pathLst>
                <a:path w="3730625" h="5403850">
                  <a:moveTo>
                    <a:pt x="3730078" y="0"/>
                  </a:moveTo>
                  <a:lnTo>
                    <a:pt x="2573070" y="0"/>
                  </a:lnTo>
                  <a:lnTo>
                    <a:pt x="0" y="4079646"/>
                  </a:lnTo>
                  <a:lnTo>
                    <a:pt x="0" y="5403621"/>
                  </a:lnTo>
                  <a:lnTo>
                    <a:pt x="321957" y="5403621"/>
                  </a:lnTo>
                  <a:lnTo>
                    <a:pt x="3730078" y="0"/>
                  </a:lnTo>
                  <a:close/>
                </a:path>
              </a:pathLst>
            </a:custGeom>
            <a:solidFill>
              <a:srgbClr val="F15D24"/>
            </a:solidFill>
            <a:scene3d>
              <a:camera prst="obliqueBottomRight"/>
              <a:lightRig rig="threePt" dir="t"/>
            </a:scene3d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39695"/>
              <a:ext cx="6616700" cy="4565015"/>
            </a:xfrm>
            <a:custGeom>
              <a:avLst/>
              <a:gdLst/>
              <a:ahLst/>
              <a:cxnLst/>
              <a:rect l="l" t="t" r="r" b="b"/>
              <a:pathLst>
                <a:path w="6616700" h="4565015">
                  <a:moveTo>
                    <a:pt x="3664813" y="0"/>
                  </a:moveTo>
                  <a:lnTo>
                    <a:pt x="0" y="0"/>
                  </a:lnTo>
                  <a:lnTo>
                    <a:pt x="0" y="4564976"/>
                  </a:lnTo>
                  <a:lnTo>
                    <a:pt x="6616344" y="4564976"/>
                  </a:lnTo>
                  <a:lnTo>
                    <a:pt x="366481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5046002" y="1283186"/>
              <a:ext cx="5646420" cy="4521835"/>
            </a:xfrm>
            <a:custGeom>
              <a:avLst/>
              <a:gdLst/>
              <a:ahLst/>
              <a:cxnLst/>
              <a:rect l="l" t="t" r="r" b="b"/>
              <a:pathLst>
                <a:path w="5646420" h="4521835">
                  <a:moveTo>
                    <a:pt x="5646000" y="0"/>
                  </a:moveTo>
                  <a:lnTo>
                    <a:pt x="0" y="0"/>
                  </a:lnTo>
                  <a:lnTo>
                    <a:pt x="2849791" y="4521479"/>
                  </a:lnTo>
                  <a:lnTo>
                    <a:pt x="5646000" y="4521479"/>
                  </a:lnTo>
                  <a:lnTo>
                    <a:pt x="5646000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3114429" y="401038"/>
              <a:ext cx="4565650" cy="5403850"/>
            </a:xfrm>
            <a:custGeom>
              <a:avLst/>
              <a:gdLst/>
              <a:ahLst/>
              <a:cxnLst/>
              <a:rect l="l" t="t" r="r" b="b"/>
              <a:pathLst>
                <a:path w="4565650" h="5403850">
                  <a:moveTo>
                    <a:pt x="1157008" y="0"/>
                  </a:moveTo>
                  <a:lnTo>
                    <a:pt x="0" y="0"/>
                  </a:lnTo>
                  <a:lnTo>
                    <a:pt x="3408121" y="5403621"/>
                  </a:lnTo>
                  <a:lnTo>
                    <a:pt x="4565116" y="5403621"/>
                  </a:lnTo>
                  <a:lnTo>
                    <a:pt x="1157008" y="0"/>
                  </a:lnTo>
                  <a:close/>
                </a:path>
              </a:pathLst>
            </a:custGeom>
            <a:solidFill>
              <a:srgbClr val="F15D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837" y="5503481"/>
              <a:ext cx="1346200" cy="135761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32696" y="2478186"/>
            <a:ext cx="4234815" cy="201676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1400" b="1" spc="-30" dirty="0">
                <a:solidFill>
                  <a:srgbClr val="240D0D"/>
                </a:solidFill>
                <a:latin typeface="Trebuchet MS"/>
                <a:cs typeface="Trebuchet MS"/>
              </a:rPr>
              <a:t>Abu</a:t>
            </a:r>
            <a:r>
              <a:rPr sz="1400" b="1" spc="-95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240D0D"/>
                </a:solidFill>
                <a:latin typeface="Trebuchet MS"/>
                <a:cs typeface="Trebuchet MS"/>
              </a:rPr>
              <a:t>Dhabi</a:t>
            </a:r>
            <a:endParaRPr sz="1400">
              <a:latin typeface="Trebuchet MS"/>
              <a:cs typeface="Trebuchet MS"/>
            </a:endParaRPr>
          </a:p>
          <a:p>
            <a:pPr marL="27940" marR="20320" algn="ctr">
              <a:lnSpc>
                <a:spcPct val="133300"/>
              </a:lnSpc>
            </a:pPr>
            <a:r>
              <a:rPr sz="1400" spc="-15" dirty="0">
                <a:solidFill>
                  <a:srgbClr val="240D0D"/>
                </a:solidFill>
                <a:latin typeface="Trebuchet MS"/>
                <a:cs typeface="Trebuchet MS"/>
              </a:rPr>
              <a:t>Mezzanine</a:t>
            </a:r>
            <a:r>
              <a:rPr sz="1400" spc="-90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40D0D"/>
                </a:solidFill>
                <a:latin typeface="Trebuchet MS"/>
                <a:cs typeface="Trebuchet MS"/>
              </a:rPr>
              <a:t>Office</a:t>
            </a:r>
            <a:r>
              <a:rPr sz="1400" spc="-90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240D0D"/>
                </a:solidFill>
                <a:latin typeface="Trebuchet MS"/>
                <a:cs typeface="Trebuchet MS"/>
              </a:rPr>
              <a:t>M</a:t>
            </a:r>
            <a:r>
              <a:rPr sz="1400" spc="-85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240D0D"/>
                </a:solidFill>
                <a:latin typeface="Trebuchet MS"/>
                <a:cs typeface="Trebuchet MS"/>
              </a:rPr>
              <a:t>01</a:t>
            </a:r>
            <a:r>
              <a:rPr sz="1400" spc="-90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40D0D"/>
                </a:solidFill>
                <a:latin typeface="Trebuchet MS"/>
                <a:cs typeface="Trebuchet MS"/>
              </a:rPr>
              <a:t>Atlas</a:t>
            </a:r>
            <a:r>
              <a:rPr sz="1400" spc="-100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40D0D"/>
                </a:solidFill>
                <a:latin typeface="Trebuchet MS"/>
                <a:cs typeface="Trebuchet MS"/>
              </a:rPr>
              <a:t>Telecom,</a:t>
            </a:r>
            <a:r>
              <a:rPr sz="1400" spc="-120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40D0D"/>
                </a:solidFill>
                <a:latin typeface="Trebuchet MS"/>
                <a:cs typeface="Trebuchet MS"/>
              </a:rPr>
              <a:t>Al</a:t>
            </a:r>
            <a:r>
              <a:rPr sz="1400" spc="-85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40D0D"/>
                </a:solidFill>
                <a:latin typeface="Trebuchet MS"/>
                <a:cs typeface="Trebuchet MS"/>
              </a:rPr>
              <a:t>Nahyan</a:t>
            </a:r>
            <a:r>
              <a:rPr sz="1400" spc="-90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40D0D"/>
                </a:solidFill>
                <a:latin typeface="Trebuchet MS"/>
                <a:cs typeface="Trebuchet MS"/>
              </a:rPr>
              <a:t>Camp </a:t>
            </a:r>
            <a:r>
              <a:rPr sz="1400" spc="-405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40D0D"/>
                </a:solidFill>
                <a:latin typeface="Trebuchet MS"/>
                <a:cs typeface="Trebuchet MS"/>
              </a:rPr>
              <a:t>Tel.:+97126666828</a:t>
            </a:r>
            <a:r>
              <a:rPr sz="1400" spc="-90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240D0D"/>
                </a:solidFill>
                <a:latin typeface="Trebuchet MS"/>
                <a:cs typeface="Trebuchet MS"/>
              </a:rPr>
              <a:t>-</a:t>
            </a:r>
            <a:r>
              <a:rPr sz="1400" spc="250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240D0D"/>
                </a:solidFill>
                <a:latin typeface="Trebuchet MS"/>
                <a:cs typeface="Trebuchet MS"/>
              </a:rPr>
              <a:t>Email:</a:t>
            </a:r>
            <a:r>
              <a:rPr sz="1400" spc="-90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240D0D"/>
                </a:solidFill>
                <a:latin typeface="Trebuchet MS"/>
                <a:cs typeface="Trebuchet MS"/>
                <a:hlinkClick r:id="rId3"/>
              </a:rPr>
              <a:t>info@zcaa.ae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1400" spc="-155" dirty="0">
                <a:solidFill>
                  <a:srgbClr val="240D0D"/>
                </a:solidFill>
                <a:latin typeface="Trebuchet MS"/>
                <a:cs typeface="Trebuchet MS"/>
              </a:rPr>
              <a:t>P</a:t>
            </a:r>
            <a:r>
              <a:rPr sz="1400" spc="-150" dirty="0">
                <a:solidFill>
                  <a:srgbClr val="240D0D"/>
                </a:solidFill>
                <a:latin typeface="Trebuchet MS"/>
                <a:cs typeface="Trebuchet MS"/>
              </a:rPr>
              <a:t>.O.</a:t>
            </a:r>
            <a:r>
              <a:rPr sz="1400" spc="10" dirty="0">
                <a:solidFill>
                  <a:srgbClr val="240D0D"/>
                </a:solidFill>
                <a:latin typeface="Trebuchet MS"/>
                <a:cs typeface="Trebuchet MS"/>
              </a:rPr>
              <a:t>B</a:t>
            </a:r>
            <a:r>
              <a:rPr sz="1400" spc="-15" dirty="0">
                <a:solidFill>
                  <a:srgbClr val="240D0D"/>
                </a:solidFill>
                <a:latin typeface="Trebuchet MS"/>
                <a:cs typeface="Trebuchet MS"/>
              </a:rPr>
              <a:t>o</a:t>
            </a:r>
            <a:r>
              <a:rPr sz="1400" spc="-30" dirty="0">
                <a:solidFill>
                  <a:srgbClr val="240D0D"/>
                </a:solidFill>
                <a:latin typeface="Trebuchet MS"/>
                <a:cs typeface="Trebuchet MS"/>
              </a:rPr>
              <a:t>x</a:t>
            </a:r>
            <a:r>
              <a:rPr sz="1400" spc="-90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240D0D"/>
                </a:solidFill>
                <a:latin typeface="Trebuchet MS"/>
                <a:cs typeface="Trebuchet MS"/>
              </a:rPr>
              <a:t>41145</a:t>
            </a:r>
            <a:r>
              <a:rPr sz="1400" spc="-90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-195" dirty="0">
                <a:solidFill>
                  <a:srgbClr val="240D0D"/>
                </a:solidFill>
                <a:latin typeface="Trebuchet MS"/>
                <a:cs typeface="Trebuchet MS"/>
              </a:rPr>
              <a:t>,</a:t>
            </a:r>
            <a:r>
              <a:rPr sz="1400" spc="-120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40D0D"/>
                </a:solidFill>
                <a:latin typeface="Trebuchet MS"/>
                <a:cs typeface="Trebuchet MS"/>
              </a:rPr>
              <a:t>Abu</a:t>
            </a:r>
            <a:r>
              <a:rPr sz="1400" spc="-90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40D0D"/>
                </a:solidFill>
                <a:latin typeface="Trebuchet MS"/>
                <a:cs typeface="Trebuchet MS"/>
              </a:rPr>
              <a:t>Dhabi,</a:t>
            </a:r>
            <a:r>
              <a:rPr sz="1400" spc="-120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40D0D"/>
                </a:solidFill>
                <a:latin typeface="Trebuchet MS"/>
                <a:cs typeface="Trebuchet MS"/>
              </a:rPr>
              <a:t>U</a:t>
            </a:r>
            <a:r>
              <a:rPr sz="1400" spc="30" dirty="0">
                <a:solidFill>
                  <a:srgbClr val="240D0D"/>
                </a:solidFill>
                <a:latin typeface="Trebuchet MS"/>
                <a:cs typeface="Trebuchet MS"/>
              </a:rPr>
              <a:t>AE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1400" b="1" spc="-10" dirty="0">
                <a:solidFill>
                  <a:srgbClr val="240D0D"/>
                </a:solidFill>
                <a:latin typeface="Trebuchet MS"/>
                <a:cs typeface="Trebuchet MS"/>
              </a:rPr>
              <a:t>DUBAI</a:t>
            </a:r>
            <a:endParaRPr sz="1400">
              <a:latin typeface="Trebuchet MS"/>
              <a:cs typeface="Trebuchet MS"/>
            </a:endParaRPr>
          </a:p>
          <a:p>
            <a:pPr marL="12700" marR="5080" algn="ctr">
              <a:lnSpc>
                <a:spcPct val="133300"/>
              </a:lnSpc>
            </a:pPr>
            <a:r>
              <a:rPr sz="1400" spc="-20" dirty="0">
                <a:solidFill>
                  <a:srgbClr val="240D0D"/>
                </a:solidFill>
                <a:latin typeface="Trebuchet MS"/>
                <a:cs typeface="Trebuchet MS"/>
              </a:rPr>
              <a:t>29th</a:t>
            </a:r>
            <a:r>
              <a:rPr sz="1400" spc="-90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40D0D"/>
                </a:solidFill>
                <a:latin typeface="Trebuchet MS"/>
                <a:cs typeface="Trebuchet MS"/>
              </a:rPr>
              <a:t>Floor,</a:t>
            </a:r>
            <a:r>
              <a:rPr sz="1400" spc="-120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40D0D"/>
                </a:solidFill>
                <a:latin typeface="Trebuchet MS"/>
                <a:cs typeface="Trebuchet MS"/>
              </a:rPr>
              <a:t>Office</a:t>
            </a:r>
            <a:r>
              <a:rPr sz="1400" spc="-90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40D0D"/>
                </a:solidFill>
                <a:latin typeface="Trebuchet MS"/>
                <a:cs typeface="Trebuchet MS"/>
              </a:rPr>
              <a:t>2903,</a:t>
            </a:r>
            <a:r>
              <a:rPr sz="1400" spc="-135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40D0D"/>
                </a:solidFill>
                <a:latin typeface="Trebuchet MS"/>
                <a:cs typeface="Trebuchet MS"/>
              </a:rPr>
              <a:t>The</a:t>
            </a:r>
            <a:r>
              <a:rPr sz="1400" spc="-90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240D0D"/>
                </a:solidFill>
                <a:latin typeface="Trebuchet MS"/>
                <a:cs typeface="Trebuchet MS"/>
              </a:rPr>
              <a:t>Prism</a:t>
            </a:r>
            <a:r>
              <a:rPr sz="1400" spc="-105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240D0D"/>
                </a:solidFill>
                <a:latin typeface="Trebuchet MS"/>
                <a:cs typeface="Trebuchet MS"/>
              </a:rPr>
              <a:t>Tower,</a:t>
            </a:r>
            <a:r>
              <a:rPr sz="1400" spc="-120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240D0D"/>
                </a:solidFill>
                <a:latin typeface="Trebuchet MS"/>
                <a:cs typeface="Trebuchet MS"/>
              </a:rPr>
              <a:t>Business</a:t>
            </a:r>
            <a:r>
              <a:rPr sz="1400" spc="-90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40D0D"/>
                </a:solidFill>
                <a:latin typeface="Trebuchet MS"/>
                <a:cs typeface="Trebuchet MS"/>
              </a:rPr>
              <a:t>Bay </a:t>
            </a:r>
            <a:r>
              <a:rPr sz="1400" spc="-405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40D0D"/>
                </a:solidFill>
                <a:latin typeface="Trebuchet MS"/>
                <a:cs typeface="Trebuchet MS"/>
              </a:rPr>
              <a:t>Tel.:+97143960006</a:t>
            </a:r>
            <a:r>
              <a:rPr sz="1400" spc="-90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240D0D"/>
                </a:solidFill>
                <a:latin typeface="Trebuchet MS"/>
                <a:cs typeface="Trebuchet MS"/>
              </a:rPr>
              <a:t>-</a:t>
            </a:r>
            <a:r>
              <a:rPr sz="1400" spc="-90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40D0D"/>
                </a:solidFill>
                <a:latin typeface="Trebuchet MS"/>
                <a:cs typeface="Trebuchet MS"/>
              </a:rPr>
              <a:t>Email</a:t>
            </a:r>
            <a:r>
              <a:rPr sz="1400" spc="-90" dirty="0">
                <a:solidFill>
                  <a:srgbClr val="240D0D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240D0D"/>
                </a:solidFill>
                <a:latin typeface="Trebuchet MS"/>
                <a:cs typeface="Trebuchet MS"/>
                <a:hlinkClick r:id="rId3"/>
              </a:rPr>
              <a:t>info@zcaa.ae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5631" y="5035484"/>
            <a:ext cx="10610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240D0D"/>
                </a:solidFill>
                <a:latin typeface="Trebuchet MS"/>
                <a:cs typeface="Trebuchet MS"/>
              </a:rPr>
              <a:t>zayedcharted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93245" y="5010591"/>
            <a:ext cx="16522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40D0D"/>
                </a:solidFill>
                <a:latin typeface="Trebuchet MS"/>
                <a:cs typeface="Trebuchet MS"/>
              </a:rPr>
              <a:t>z</a:t>
            </a:r>
            <a:r>
              <a:rPr sz="1400" spc="-15" dirty="0">
                <a:solidFill>
                  <a:srgbClr val="240D0D"/>
                </a:solidFill>
                <a:latin typeface="Trebuchet MS"/>
                <a:cs typeface="Trebuchet MS"/>
              </a:rPr>
              <a:t>a</a:t>
            </a:r>
            <a:r>
              <a:rPr sz="1400" spc="-35" dirty="0">
                <a:solidFill>
                  <a:srgbClr val="240D0D"/>
                </a:solidFill>
                <a:latin typeface="Trebuchet MS"/>
                <a:cs typeface="Trebuchet MS"/>
              </a:rPr>
              <a:t>yed_chartered_a</a:t>
            </a:r>
            <a:r>
              <a:rPr sz="1400" spc="-55" dirty="0">
                <a:solidFill>
                  <a:srgbClr val="240D0D"/>
                </a:solidFill>
                <a:latin typeface="Trebuchet MS"/>
                <a:cs typeface="Trebuchet MS"/>
              </a:rPr>
              <a:t>c</a:t>
            </a:r>
            <a:r>
              <a:rPr sz="1400" spc="-35" dirty="0">
                <a:solidFill>
                  <a:srgbClr val="240D0D"/>
                </a:solidFill>
                <a:latin typeface="Trebuchet MS"/>
                <a:cs typeface="Trebuchet MS"/>
              </a:rPr>
              <a:t>c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77900" y="3133151"/>
            <a:ext cx="8824595" cy="2188845"/>
            <a:chOff x="977900" y="3070805"/>
            <a:chExt cx="8824595" cy="218884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6239" y="5092660"/>
              <a:ext cx="141424" cy="1415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7900" y="5117538"/>
              <a:ext cx="142455" cy="1415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725510" y="3070808"/>
              <a:ext cx="1076960" cy="768985"/>
            </a:xfrm>
            <a:custGeom>
              <a:avLst/>
              <a:gdLst/>
              <a:ahLst/>
              <a:cxnLst/>
              <a:rect l="l" t="t" r="r" b="b"/>
              <a:pathLst>
                <a:path w="1076959" h="768985">
                  <a:moveTo>
                    <a:pt x="602805" y="299275"/>
                  </a:moveTo>
                  <a:lnTo>
                    <a:pt x="419836" y="299275"/>
                  </a:lnTo>
                  <a:lnTo>
                    <a:pt x="384378" y="333311"/>
                  </a:lnTo>
                  <a:lnTo>
                    <a:pt x="514870" y="337566"/>
                  </a:lnTo>
                  <a:lnTo>
                    <a:pt x="259435" y="600138"/>
                  </a:lnTo>
                  <a:lnTo>
                    <a:pt x="51066" y="384378"/>
                  </a:lnTo>
                  <a:lnTo>
                    <a:pt x="419836" y="0"/>
                  </a:lnTo>
                  <a:lnTo>
                    <a:pt x="365937" y="0"/>
                  </a:lnTo>
                  <a:lnTo>
                    <a:pt x="0" y="378701"/>
                  </a:lnTo>
                  <a:lnTo>
                    <a:pt x="358851" y="757402"/>
                  </a:lnTo>
                  <a:lnTo>
                    <a:pt x="411327" y="757402"/>
                  </a:lnTo>
                  <a:lnTo>
                    <a:pt x="283171" y="624713"/>
                  </a:lnTo>
                  <a:lnTo>
                    <a:pt x="602805" y="299275"/>
                  </a:lnTo>
                  <a:close/>
                </a:path>
                <a:path w="1076959" h="768985">
                  <a:moveTo>
                    <a:pt x="1076528" y="390055"/>
                  </a:moveTo>
                  <a:lnTo>
                    <a:pt x="717677" y="11353"/>
                  </a:lnTo>
                  <a:lnTo>
                    <a:pt x="665200" y="11353"/>
                  </a:lnTo>
                  <a:lnTo>
                    <a:pt x="793343" y="144056"/>
                  </a:lnTo>
                  <a:lnTo>
                    <a:pt x="473722" y="469480"/>
                  </a:lnTo>
                  <a:lnTo>
                    <a:pt x="656691" y="469480"/>
                  </a:lnTo>
                  <a:lnTo>
                    <a:pt x="692150" y="435444"/>
                  </a:lnTo>
                  <a:lnTo>
                    <a:pt x="561657" y="431190"/>
                  </a:lnTo>
                  <a:lnTo>
                    <a:pt x="817079" y="168630"/>
                  </a:lnTo>
                  <a:lnTo>
                    <a:pt x="1025461" y="384378"/>
                  </a:lnTo>
                  <a:lnTo>
                    <a:pt x="656691" y="768756"/>
                  </a:lnTo>
                  <a:lnTo>
                    <a:pt x="710590" y="768756"/>
                  </a:lnTo>
                  <a:lnTo>
                    <a:pt x="1076528" y="3900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9615" y="3138398"/>
              <a:ext cx="1255957" cy="29226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11311" y="3507220"/>
              <a:ext cx="1278060" cy="390110"/>
            </a:xfrm>
            <a:prstGeom prst="rect">
              <a:avLst/>
            </a:prstGeom>
          </p:spPr>
        </p:pic>
      </p:grpSp>
      <p:pic>
        <p:nvPicPr>
          <p:cNvPr id="17" name="Picture 5">
            <a:extLst>
              <a:ext uri="{FF2B5EF4-FFF2-40B4-BE49-F238E27FC236}">
                <a16:creationId xmlns:a16="http://schemas.microsoft.com/office/drawing/2014/main" id="{4583FCC0-F652-44DE-A952-A7917AD9AE7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92073" y="6785517"/>
            <a:ext cx="600132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18ACFD-9D0D-4DA9-8E23-448E29C0BC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100" y="6757215"/>
            <a:ext cx="1219200" cy="7521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AC8B41-F12A-4099-BE1E-A5EDC88DF0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5321" y="6706082"/>
            <a:ext cx="1468295" cy="777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527411-FBA3-4D80-A7A3-4A0F36881A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358" y="6704063"/>
            <a:ext cx="810479" cy="8104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07783" y="0"/>
            <a:ext cx="3484245" cy="1684020"/>
            <a:chOff x="7207783" y="0"/>
            <a:chExt cx="3484245" cy="1684020"/>
          </a:xfrm>
        </p:grpSpPr>
        <p:sp>
          <p:nvSpPr>
            <p:cNvPr id="3" name="object 3"/>
            <p:cNvSpPr/>
            <p:nvPr/>
          </p:nvSpPr>
          <p:spPr>
            <a:xfrm>
              <a:off x="7207783" y="0"/>
              <a:ext cx="3484245" cy="1079500"/>
            </a:xfrm>
            <a:custGeom>
              <a:avLst/>
              <a:gdLst/>
              <a:ahLst/>
              <a:cxnLst/>
              <a:rect l="l" t="t" r="r" b="b"/>
              <a:pathLst>
                <a:path w="3484245" h="1079500">
                  <a:moveTo>
                    <a:pt x="3484219" y="0"/>
                  </a:moveTo>
                  <a:lnTo>
                    <a:pt x="0" y="0"/>
                  </a:lnTo>
                  <a:lnTo>
                    <a:pt x="532804" y="1079360"/>
                  </a:lnTo>
                  <a:lnTo>
                    <a:pt x="3484219" y="1079360"/>
                  </a:lnTo>
                  <a:lnTo>
                    <a:pt x="3484219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6196" y="1079360"/>
              <a:ext cx="2715806" cy="6045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83560" y="239496"/>
              <a:ext cx="954405" cy="681355"/>
            </a:xfrm>
            <a:custGeom>
              <a:avLst/>
              <a:gdLst/>
              <a:ahLst/>
              <a:cxnLst/>
              <a:rect l="l" t="t" r="r" b="b"/>
              <a:pathLst>
                <a:path w="954404" h="681355">
                  <a:moveTo>
                    <a:pt x="372071" y="0"/>
                  </a:moveTo>
                  <a:lnTo>
                    <a:pt x="324307" y="0"/>
                  </a:lnTo>
                  <a:lnTo>
                    <a:pt x="0" y="335622"/>
                  </a:lnTo>
                  <a:lnTo>
                    <a:pt x="318020" y="671245"/>
                  </a:lnTo>
                  <a:lnTo>
                    <a:pt x="364528" y="671245"/>
                  </a:lnTo>
                  <a:lnTo>
                    <a:pt x="45250" y="340652"/>
                  </a:lnTo>
                  <a:lnTo>
                    <a:pt x="372071" y="0"/>
                  </a:lnTo>
                  <a:close/>
                </a:path>
                <a:path w="954404" h="681355">
                  <a:moveTo>
                    <a:pt x="534225" y="265226"/>
                  </a:moveTo>
                  <a:lnTo>
                    <a:pt x="372071" y="265226"/>
                  </a:lnTo>
                  <a:lnTo>
                    <a:pt x="340652" y="295389"/>
                  </a:lnTo>
                  <a:lnTo>
                    <a:pt x="456298" y="299161"/>
                  </a:lnTo>
                  <a:lnTo>
                    <a:pt x="229920" y="531863"/>
                  </a:lnTo>
                  <a:lnTo>
                    <a:pt x="250952" y="553643"/>
                  </a:lnTo>
                  <a:lnTo>
                    <a:pt x="534225" y="265226"/>
                  </a:lnTo>
                  <a:close/>
                </a:path>
                <a:path w="954404" h="681355">
                  <a:moveTo>
                    <a:pt x="954074" y="345681"/>
                  </a:moveTo>
                  <a:lnTo>
                    <a:pt x="636054" y="10058"/>
                  </a:lnTo>
                  <a:lnTo>
                    <a:pt x="589546" y="10058"/>
                  </a:lnTo>
                  <a:lnTo>
                    <a:pt x="703122" y="127660"/>
                  </a:lnTo>
                  <a:lnTo>
                    <a:pt x="419849" y="416077"/>
                  </a:lnTo>
                  <a:lnTo>
                    <a:pt x="582002" y="416077"/>
                  </a:lnTo>
                  <a:lnTo>
                    <a:pt x="613422" y="385914"/>
                  </a:lnTo>
                  <a:lnTo>
                    <a:pt x="497776" y="382143"/>
                  </a:lnTo>
                  <a:lnTo>
                    <a:pt x="724154" y="149440"/>
                  </a:lnTo>
                  <a:lnTo>
                    <a:pt x="908824" y="340652"/>
                  </a:lnTo>
                  <a:lnTo>
                    <a:pt x="582002" y="681304"/>
                  </a:lnTo>
                  <a:lnTo>
                    <a:pt x="629767" y="681304"/>
                  </a:lnTo>
                  <a:lnTo>
                    <a:pt x="954074" y="3456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8953" y="299391"/>
              <a:ext cx="1113105" cy="2590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1604" y="626256"/>
              <a:ext cx="1132690" cy="345747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47300" y="1912279"/>
            <a:ext cx="1737200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spc="-1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47300" y="2473670"/>
            <a:ext cx="8917940" cy="27167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9500"/>
              </a:lnSpc>
              <a:spcBef>
                <a:spcPts val="100"/>
              </a:spcBef>
            </a:pPr>
            <a:r>
              <a:rPr sz="1400" spc="-30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Zayed Chartered </a:t>
            </a:r>
            <a:r>
              <a:rPr sz="1400" spc="-40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Accountant </a:t>
            </a:r>
            <a:r>
              <a:rPr sz="1400" spc="-30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Auditing </a:t>
            </a:r>
            <a:r>
              <a:rPr sz="1400" spc="30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400" spc="-10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fast-growing </a:t>
            </a:r>
            <a:r>
              <a:rPr sz="1400" spc="-5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1400" spc="-20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</a:t>
            </a:r>
            <a:r>
              <a:rPr sz="1400" spc="-30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400" spc="-55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400" spc="-20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 </a:t>
            </a:r>
            <a:r>
              <a:rPr sz="1400" spc="-55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400" spc="-45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</a:t>
            </a:r>
            <a:r>
              <a:rPr sz="1400" spc="-105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1400" spc="10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assurance </a:t>
            </a:r>
            <a:r>
              <a:rPr sz="1400" spc="-15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400" spc="-10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5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sz="1400" spc="-114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sz="1400" spc="-110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r>
              <a:rPr sz="1400" spc="-110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n-US" sz="1400" spc="-15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United Arab Emirates.</a:t>
            </a:r>
            <a:endParaRPr lang="en-US" sz="1400" spc="-170" dirty="0">
              <a:solidFill>
                <a:srgbClr val="24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9500"/>
              </a:lnSpc>
              <a:spcBef>
                <a:spcPts val="100"/>
              </a:spcBef>
            </a:pPr>
            <a:endParaRPr lang="en-US" sz="1400" spc="-15" dirty="0">
              <a:solidFill>
                <a:srgbClr val="24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9500"/>
              </a:lnSpc>
              <a:spcBef>
                <a:spcPts val="100"/>
              </a:spcBef>
            </a:pPr>
            <a:r>
              <a:rPr lang="en-US" sz="1400" spc="-15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Salient Features are:</a:t>
            </a:r>
          </a:p>
          <a:p>
            <a:pPr marL="298450" marR="5080" indent="-285750" algn="just">
              <a:lnSpc>
                <a:spcPct val="109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spc="-15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Certifying body of ICV (In-country value Added)</a:t>
            </a:r>
          </a:p>
          <a:p>
            <a:pPr marL="298450" marR="5080" indent="-285750" algn="just">
              <a:lnSpc>
                <a:spcPct val="109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spc="-15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of ABACUS worldwide and TASK international Audit Specialists</a:t>
            </a:r>
          </a:p>
          <a:p>
            <a:pPr marL="298450" marR="5080" indent="-285750" algn="just">
              <a:lnSpc>
                <a:spcPct val="109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spc="-15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all over the world</a:t>
            </a:r>
          </a:p>
          <a:p>
            <a:pPr marL="298450" marR="5080" indent="-285750" algn="just">
              <a:lnSpc>
                <a:spcPct val="109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spc="-15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Authorized for Issuing of Reports for Rule of Origin (Kingdom of Saudi Arabia)</a:t>
            </a:r>
          </a:p>
          <a:p>
            <a:pPr marL="298450" marR="5080" indent="-285750" algn="just">
              <a:lnSpc>
                <a:spcPct val="109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spc="-15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team for Internal &amp; External Audit and for Advisory assignments</a:t>
            </a:r>
          </a:p>
          <a:p>
            <a:pPr marL="298450" marR="5080" indent="-285750" algn="just">
              <a:lnSpc>
                <a:spcPct val="109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spc="-15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 and Bookkeeping expert</a:t>
            </a:r>
          </a:p>
          <a:p>
            <a:pPr marL="298450" marR="5080" indent="-285750" algn="just">
              <a:lnSpc>
                <a:spcPct val="109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spc="-15" dirty="0">
                <a:solidFill>
                  <a:srgbClr val="24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Liquidation Experts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5EEF4384-FC43-406A-8F10-241D03C322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2073" y="6785517"/>
            <a:ext cx="600132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B812E5-FEC0-4592-BCCE-5DDE7281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100" y="6757215"/>
            <a:ext cx="1219200" cy="7521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07B7A4-82F2-4BC7-B5D5-B0F01E35C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58" y="6704063"/>
            <a:ext cx="810479" cy="810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22EA98-CE91-4FD0-A203-F126EFC637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5321" y="6706082"/>
            <a:ext cx="1468295" cy="7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3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>
            <a:extLst>
              <a:ext uri="{FF2B5EF4-FFF2-40B4-BE49-F238E27FC236}">
                <a16:creationId xmlns:a16="http://schemas.microsoft.com/office/drawing/2014/main" id="{EFADD837-BCB3-4407-8B90-1756D24B04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2073" y="6785517"/>
            <a:ext cx="600132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EAC2DF-70DF-4AE8-9D92-95136D689603}"/>
              </a:ext>
            </a:extLst>
          </p:cNvPr>
          <p:cNvSpPr txBox="1"/>
          <p:nvPr/>
        </p:nvSpPr>
        <p:spPr>
          <a:xfrm>
            <a:off x="273654" y="1243442"/>
            <a:ext cx="4609582" cy="42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024">
              <a:spcBef>
                <a:spcPts val="567"/>
              </a:spcBef>
              <a:tabLst>
                <a:tab pos="259798" algn="l"/>
                <a:tab pos="261169" algn="l"/>
              </a:tabLst>
            </a:pPr>
            <a:r>
              <a:rPr lang="en-US" sz="2159" b="1" spc="-38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 Affiliations</a:t>
            </a:r>
          </a:p>
        </p:txBody>
      </p:sp>
      <p:grpSp>
        <p:nvGrpSpPr>
          <p:cNvPr id="13" name="object 2">
            <a:extLst>
              <a:ext uri="{FF2B5EF4-FFF2-40B4-BE49-F238E27FC236}">
                <a16:creationId xmlns:a16="http://schemas.microsoft.com/office/drawing/2014/main" id="{3DD20E7C-594C-4DF3-AA72-67EBF3B9253D}"/>
              </a:ext>
            </a:extLst>
          </p:cNvPr>
          <p:cNvGrpSpPr/>
          <p:nvPr/>
        </p:nvGrpSpPr>
        <p:grpSpPr>
          <a:xfrm>
            <a:off x="615358" y="1488416"/>
            <a:ext cx="10693400" cy="4198454"/>
            <a:chOff x="0" y="2844012"/>
            <a:chExt cx="10692130" cy="4716145"/>
          </a:xfrm>
        </p:grpSpPr>
        <p:sp>
          <p:nvSpPr>
            <p:cNvPr id="14" name="object 3">
              <a:extLst>
                <a:ext uri="{FF2B5EF4-FFF2-40B4-BE49-F238E27FC236}">
                  <a16:creationId xmlns:a16="http://schemas.microsoft.com/office/drawing/2014/main" id="{21D3D9C6-8E3A-4189-B649-B53CADE01324}"/>
                </a:ext>
              </a:extLst>
            </p:cNvPr>
            <p:cNvSpPr/>
            <p:nvPr/>
          </p:nvSpPr>
          <p:spPr>
            <a:xfrm>
              <a:off x="0" y="2844012"/>
              <a:ext cx="10692130" cy="4716145"/>
            </a:xfrm>
            <a:custGeom>
              <a:avLst/>
              <a:gdLst/>
              <a:ahLst/>
              <a:cxnLst/>
              <a:rect l="l" t="t" r="r" b="b"/>
              <a:pathLst>
                <a:path w="10692130" h="4716145">
                  <a:moveTo>
                    <a:pt x="2114004" y="4715992"/>
                  </a:moveTo>
                  <a:lnTo>
                    <a:pt x="0" y="2698445"/>
                  </a:lnTo>
                  <a:lnTo>
                    <a:pt x="0" y="3466173"/>
                  </a:lnTo>
                  <a:lnTo>
                    <a:pt x="1300238" y="4715992"/>
                  </a:lnTo>
                  <a:lnTo>
                    <a:pt x="2114004" y="4715992"/>
                  </a:lnTo>
                  <a:close/>
                </a:path>
                <a:path w="10692130" h="4716145">
                  <a:moveTo>
                    <a:pt x="10692003" y="2768295"/>
                  </a:moveTo>
                  <a:lnTo>
                    <a:pt x="8838540" y="4548937"/>
                  </a:lnTo>
                  <a:lnTo>
                    <a:pt x="5463591" y="1251521"/>
                  </a:lnTo>
                  <a:lnTo>
                    <a:pt x="4182643" y="0"/>
                  </a:lnTo>
                  <a:lnTo>
                    <a:pt x="4182643" y="2603957"/>
                  </a:lnTo>
                  <a:lnTo>
                    <a:pt x="4669637" y="3108604"/>
                  </a:lnTo>
                  <a:lnTo>
                    <a:pt x="4730534" y="1251521"/>
                  </a:lnTo>
                  <a:lnTo>
                    <a:pt x="8310575" y="4715992"/>
                  </a:lnTo>
                  <a:lnTo>
                    <a:pt x="8664651" y="4715992"/>
                  </a:lnTo>
                  <a:lnTo>
                    <a:pt x="9417164" y="4715992"/>
                  </a:lnTo>
                  <a:lnTo>
                    <a:pt x="10692003" y="3514344"/>
                  </a:lnTo>
                  <a:lnTo>
                    <a:pt x="10692003" y="2768295"/>
                  </a:lnTo>
                  <a:close/>
                </a:path>
              </a:pathLst>
            </a:custGeom>
            <a:solidFill>
              <a:srgbClr val="D1D3D4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 sz="1943"/>
            </a:p>
          </p:txBody>
        </p:sp>
        <p:pic>
          <p:nvPicPr>
            <p:cNvPr id="15" name="object 4">
              <a:extLst>
                <a:ext uri="{FF2B5EF4-FFF2-40B4-BE49-F238E27FC236}">
                  <a16:creationId xmlns:a16="http://schemas.microsoft.com/office/drawing/2014/main" id="{13B6765B-3A06-47CD-8C01-2477A3F24E3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5492" y="4860671"/>
              <a:ext cx="888997" cy="856017"/>
            </a:xfrm>
            <a:prstGeom prst="rect">
              <a:avLst/>
            </a:prstGeom>
          </p:spPr>
        </p:pic>
        <p:pic>
          <p:nvPicPr>
            <p:cNvPr id="16" name="object 5">
              <a:extLst>
                <a:ext uri="{FF2B5EF4-FFF2-40B4-BE49-F238E27FC236}">
                  <a16:creationId xmlns:a16="http://schemas.microsoft.com/office/drawing/2014/main" id="{9B778EB6-0BC6-43C5-BB26-B9D902FE643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6410" y="3575913"/>
              <a:ext cx="1715262" cy="607606"/>
            </a:xfrm>
            <a:prstGeom prst="rect">
              <a:avLst/>
            </a:prstGeom>
          </p:spPr>
        </p:pic>
        <p:pic>
          <p:nvPicPr>
            <p:cNvPr id="17" name="object 6">
              <a:extLst>
                <a:ext uri="{FF2B5EF4-FFF2-40B4-BE49-F238E27FC236}">
                  <a16:creationId xmlns:a16="http://schemas.microsoft.com/office/drawing/2014/main" id="{6BDB05AA-5E0E-4775-B259-A7012F4D118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0955" y="3575913"/>
              <a:ext cx="1783785" cy="530948"/>
            </a:xfrm>
            <a:prstGeom prst="rect">
              <a:avLst/>
            </a:prstGeom>
          </p:spPr>
        </p:pic>
        <p:pic>
          <p:nvPicPr>
            <p:cNvPr id="18" name="object 7">
              <a:extLst>
                <a:ext uri="{FF2B5EF4-FFF2-40B4-BE49-F238E27FC236}">
                  <a16:creationId xmlns:a16="http://schemas.microsoft.com/office/drawing/2014/main" id="{10EA50D2-017E-4934-BF1F-286431293AA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383" y="3666861"/>
              <a:ext cx="1934917" cy="592865"/>
            </a:xfrm>
            <a:prstGeom prst="rect">
              <a:avLst/>
            </a:prstGeom>
          </p:spPr>
        </p:pic>
        <p:pic>
          <p:nvPicPr>
            <p:cNvPr id="19" name="object 8">
              <a:extLst>
                <a:ext uri="{FF2B5EF4-FFF2-40B4-BE49-F238E27FC236}">
                  <a16:creationId xmlns:a16="http://schemas.microsoft.com/office/drawing/2014/main" id="{45A20A9E-2CAD-4CD1-80B8-7C09B34F7B5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34199" y="4897698"/>
              <a:ext cx="980300" cy="902157"/>
            </a:xfrm>
            <a:prstGeom prst="rect">
              <a:avLst/>
            </a:prstGeom>
          </p:spPr>
        </p:pic>
        <p:pic>
          <p:nvPicPr>
            <p:cNvPr id="20" name="object 9">
              <a:extLst>
                <a:ext uri="{FF2B5EF4-FFF2-40B4-BE49-F238E27FC236}">
                  <a16:creationId xmlns:a16="http://schemas.microsoft.com/office/drawing/2014/main" id="{5C5AB223-347C-403C-B5A3-D8830DDF51D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68108" y="3617700"/>
              <a:ext cx="853439" cy="489159"/>
            </a:xfrm>
            <a:prstGeom prst="rect">
              <a:avLst/>
            </a:prstGeom>
          </p:spPr>
        </p:pic>
        <p:pic>
          <p:nvPicPr>
            <p:cNvPr id="21" name="object 10">
              <a:extLst>
                <a:ext uri="{FF2B5EF4-FFF2-40B4-BE49-F238E27FC236}">
                  <a16:creationId xmlns:a16="http://schemas.microsoft.com/office/drawing/2014/main" id="{FFFBFF6A-6B0D-4AAF-8DFE-8471263C29B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68108" y="4609144"/>
              <a:ext cx="872969" cy="997356"/>
            </a:xfrm>
            <a:prstGeom prst="rect">
              <a:avLst/>
            </a:prstGeom>
          </p:spPr>
        </p:pic>
        <p:pic>
          <p:nvPicPr>
            <p:cNvPr id="22" name="object 11">
              <a:extLst>
                <a:ext uri="{FF2B5EF4-FFF2-40B4-BE49-F238E27FC236}">
                  <a16:creationId xmlns:a16="http://schemas.microsoft.com/office/drawing/2014/main" id="{DA17C579-3FF4-481F-83C4-1AEA711828D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72523" y="4845853"/>
              <a:ext cx="880103" cy="856012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C4B567CD-EB80-4E06-BFD8-1DF0D87D22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080" y="3264454"/>
            <a:ext cx="1098366" cy="10983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25CFFE-0049-4556-BB57-CD949F6858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83715" y="3316669"/>
            <a:ext cx="1737606" cy="91990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FF9D6FA-7B29-402C-A641-AA98B747698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2338" b="11068"/>
          <a:stretch/>
        </p:blipFill>
        <p:spPr>
          <a:xfrm>
            <a:off x="6555448" y="4597668"/>
            <a:ext cx="2772312" cy="12912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B7775DE-758A-4487-82BE-ED94967E55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358" y="6704063"/>
            <a:ext cx="810479" cy="81047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40E273-512E-4545-8129-D1B5CE5F77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85321" y="6706082"/>
            <a:ext cx="1468295" cy="777333"/>
          </a:xfrm>
          <a:prstGeom prst="rect">
            <a:avLst/>
          </a:prstGeom>
        </p:spPr>
      </p:pic>
      <p:grpSp>
        <p:nvGrpSpPr>
          <p:cNvPr id="25" name="object 2">
            <a:extLst>
              <a:ext uri="{FF2B5EF4-FFF2-40B4-BE49-F238E27FC236}">
                <a16:creationId xmlns:a16="http://schemas.microsoft.com/office/drawing/2014/main" id="{5740437B-1F24-47B5-897F-74A81D49E623}"/>
              </a:ext>
            </a:extLst>
          </p:cNvPr>
          <p:cNvGrpSpPr/>
          <p:nvPr/>
        </p:nvGrpSpPr>
        <p:grpSpPr>
          <a:xfrm>
            <a:off x="7207783" y="0"/>
            <a:ext cx="3484245" cy="1684020"/>
            <a:chOff x="7207783" y="0"/>
            <a:chExt cx="3484245" cy="1684020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CCB6B527-D18D-4033-8882-5B502DD008E1}"/>
                </a:ext>
              </a:extLst>
            </p:cNvPr>
            <p:cNvSpPr/>
            <p:nvPr/>
          </p:nvSpPr>
          <p:spPr>
            <a:xfrm>
              <a:off x="7207783" y="0"/>
              <a:ext cx="3484245" cy="1079500"/>
            </a:xfrm>
            <a:custGeom>
              <a:avLst/>
              <a:gdLst/>
              <a:ahLst/>
              <a:cxnLst/>
              <a:rect l="l" t="t" r="r" b="b"/>
              <a:pathLst>
                <a:path w="3484245" h="1079500">
                  <a:moveTo>
                    <a:pt x="3484219" y="0"/>
                  </a:moveTo>
                  <a:lnTo>
                    <a:pt x="0" y="0"/>
                  </a:lnTo>
                  <a:lnTo>
                    <a:pt x="532804" y="1079360"/>
                  </a:lnTo>
                  <a:lnTo>
                    <a:pt x="3484219" y="1079360"/>
                  </a:lnTo>
                  <a:lnTo>
                    <a:pt x="3484219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" name="object 4">
              <a:extLst>
                <a:ext uri="{FF2B5EF4-FFF2-40B4-BE49-F238E27FC236}">
                  <a16:creationId xmlns:a16="http://schemas.microsoft.com/office/drawing/2014/main" id="{85094AFA-E3FA-49D1-BAD4-0318D4372EBE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76196" y="1079360"/>
              <a:ext cx="2715806" cy="604559"/>
            </a:xfrm>
            <a:prstGeom prst="rect">
              <a:avLst/>
            </a:prstGeom>
          </p:spPr>
        </p:pic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6BDF506D-0038-4C83-8855-978A5214E9F0}"/>
                </a:ext>
              </a:extLst>
            </p:cNvPr>
            <p:cNvSpPr/>
            <p:nvPr/>
          </p:nvSpPr>
          <p:spPr>
            <a:xfrm>
              <a:off x="9283560" y="239496"/>
              <a:ext cx="954405" cy="681355"/>
            </a:xfrm>
            <a:custGeom>
              <a:avLst/>
              <a:gdLst/>
              <a:ahLst/>
              <a:cxnLst/>
              <a:rect l="l" t="t" r="r" b="b"/>
              <a:pathLst>
                <a:path w="954404" h="681355">
                  <a:moveTo>
                    <a:pt x="372071" y="0"/>
                  </a:moveTo>
                  <a:lnTo>
                    <a:pt x="324307" y="0"/>
                  </a:lnTo>
                  <a:lnTo>
                    <a:pt x="0" y="335622"/>
                  </a:lnTo>
                  <a:lnTo>
                    <a:pt x="318020" y="671245"/>
                  </a:lnTo>
                  <a:lnTo>
                    <a:pt x="364528" y="671245"/>
                  </a:lnTo>
                  <a:lnTo>
                    <a:pt x="45250" y="340652"/>
                  </a:lnTo>
                  <a:lnTo>
                    <a:pt x="372071" y="0"/>
                  </a:lnTo>
                  <a:close/>
                </a:path>
                <a:path w="954404" h="681355">
                  <a:moveTo>
                    <a:pt x="534225" y="265226"/>
                  </a:moveTo>
                  <a:lnTo>
                    <a:pt x="372071" y="265226"/>
                  </a:lnTo>
                  <a:lnTo>
                    <a:pt x="340652" y="295389"/>
                  </a:lnTo>
                  <a:lnTo>
                    <a:pt x="456298" y="299161"/>
                  </a:lnTo>
                  <a:lnTo>
                    <a:pt x="229920" y="531863"/>
                  </a:lnTo>
                  <a:lnTo>
                    <a:pt x="250952" y="553643"/>
                  </a:lnTo>
                  <a:lnTo>
                    <a:pt x="534225" y="265226"/>
                  </a:lnTo>
                  <a:close/>
                </a:path>
                <a:path w="954404" h="681355">
                  <a:moveTo>
                    <a:pt x="954074" y="345681"/>
                  </a:moveTo>
                  <a:lnTo>
                    <a:pt x="636054" y="10058"/>
                  </a:lnTo>
                  <a:lnTo>
                    <a:pt x="589546" y="10058"/>
                  </a:lnTo>
                  <a:lnTo>
                    <a:pt x="703122" y="127660"/>
                  </a:lnTo>
                  <a:lnTo>
                    <a:pt x="419849" y="416077"/>
                  </a:lnTo>
                  <a:lnTo>
                    <a:pt x="582002" y="416077"/>
                  </a:lnTo>
                  <a:lnTo>
                    <a:pt x="613422" y="385914"/>
                  </a:lnTo>
                  <a:lnTo>
                    <a:pt x="497776" y="382143"/>
                  </a:lnTo>
                  <a:lnTo>
                    <a:pt x="724154" y="149440"/>
                  </a:lnTo>
                  <a:lnTo>
                    <a:pt x="908824" y="340652"/>
                  </a:lnTo>
                  <a:lnTo>
                    <a:pt x="582002" y="681304"/>
                  </a:lnTo>
                  <a:lnTo>
                    <a:pt x="629767" y="681304"/>
                  </a:lnTo>
                  <a:lnTo>
                    <a:pt x="954074" y="3456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6">
              <a:extLst>
                <a:ext uri="{FF2B5EF4-FFF2-40B4-BE49-F238E27FC236}">
                  <a16:creationId xmlns:a16="http://schemas.microsoft.com/office/drawing/2014/main" id="{BDC8327B-8E47-41E1-BBE5-DB91AAFD1BF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48953" y="299391"/>
              <a:ext cx="1113105" cy="259021"/>
            </a:xfrm>
            <a:prstGeom prst="rect">
              <a:avLst/>
            </a:prstGeom>
          </p:spPr>
        </p:pic>
        <p:pic>
          <p:nvPicPr>
            <p:cNvPr id="32" name="object 7">
              <a:extLst>
                <a:ext uri="{FF2B5EF4-FFF2-40B4-BE49-F238E27FC236}">
                  <a16:creationId xmlns:a16="http://schemas.microsoft.com/office/drawing/2014/main" id="{6D34FAFE-8519-45B0-AB5C-2F5B091EAE0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41604" y="626256"/>
              <a:ext cx="1132690" cy="345747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2ECD22BF-2B0B-426B-B793-93BB9D905F4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88005" y="4637279"/>
            <a:ext cx="2209573" cy="1363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1E1D90-7A3F-4929-A6ED-16E5D47BBA68}"/>
              </a:ext>
            </a:extLst>
          </p:cNvPr>
          <p:cNvSpPr txBox="1"/>
          <p:nvPr/>
        </p:nvSpPr>
        <p:spPr>
          <a:xfrm>
            <a:off x="7628249" y="5664762"/>
            <a:ext cx="1985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Affiliation in Progress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A468433-1D00-4C4A-89CB-8FF3DBAB655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13100" y="6757215"/>
            <a:ext cx="1219200" cy="752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992EFB-B13E-4F8F-961A-4CFC198024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87" y="4637280"/>
            <a:ext cx="1828974" cy="16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51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07783" y="0"/>
            <a:ext cx="3484245" cy="1684020"/>
            <a:chOff x="7207783" y="0"/>
            <a:chExt cx="3484245" cy="1684020"/>
          </a:xfrm>
        </p:grpSpPr>
        <p:sp>
          <p:nvSpPr>
            <p:cNvPr id="3" name="object 3"/>
            <p:cNvSpPr/>
            <p:nvPr/>
          </p:nvSpPr>
          <p:spPr>
            <a:xfrm>
              <a:off x="7207783" y="0"/>
              <a:ext cx="3484245" cy="1079500"/>
            </a:xfrm>
            <a:custGeom>
              <a:avLst/>
              <a:gdLst/>
              <a:ahLst/>
              <a:cxnLst/>
              <a:rect l="l" t="t" r="r" b="b"/>
              <a:pathLst>
                <a:path w="3484245" h="1079500">
                  <a:moveTo>
                    <a:pt x="3484219" y="0"/>
                  </a:moveTo>
                  <a:lnTo>
                    <a:pt x="0" y="0"/>
                  </a:lnTo>
                  <a:lnTo>
                    <a:pt x="532804" y="1079360"/>
                  </a:lnTo>
                  <a:lnTo>
                    <a:pt x="3484219" y="1079360"/>
                  </a:lnTo>
                  <a:lnTo>
                    <a:pt x="3484219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6196" y="1079360"/>
              <a:ext cx="2715806" cy="6045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83560" y="239496"/>
              <a:ext cx="954405" cy="681355"/>
            </a:xfrm>
            <a:custGeom>
              <a:avLst/>
              <a:gdLst/>
              <a:ahLst/>
              <a:cxnLst/>
              <a:rect l="l" t="t" r="r" b="b"/>
              <a:pathLst>
                <a:path w="954404" h="681355">
                  <a:moveTo>
                    <a:pt x="372071" y="0"/>
                  </a:moveTo>
                  <a:lnTo>
                    <a:pt x="324307" y="0"/>
                  </a:lnTo>
                  <a:lnTo>
                    <a:pt x="0" y="335622"/>
                  </a:lnTo>
                  <a:lnTo>
                    <a:pt x="318020" y="671245"/>
                  </a:lnTo>
                  <a:lnTo>
                    <a:pt x="364528" y="671245"/>
                  </a:lnTo>
                  <a:lnTo>
                    <a:pt x="45250" y="340652"/>
                  </a:lnTo>
                  <a:lnTo>
                    <a:pt x="372071" y="0"/>
                  </a:lnTo>
                  <a:close/>
                </a:path>
                <a:path w="954404" h="681355">
                  <a:moveTo>
                    <a:pt x="534225" y="265226"/>
                  </a:moveTo>
                  <a:lnTo>
                    <a:pt x="372071" y="265226"/>
                  </a:lnTo>
                  <a:lnTo>
                    <a:pt x="340652" y="295389"/>
                  </a:lnTo>
                  <a:lnTo>
                    <a:pt x="456298" y="299161"/>
                  </a:lnTo>
                  <a:lnTo>
                    <a:pt x="229920" y="531863"/>
                  </a:lnTo>
                  <a:lnTo>
                    <a:pt x="250952" y="553643"/>
                  </a:lnTo>
                  <a:lnTo>
                    <a:pt x="534225" y="265226"/>
                  </a:lnTo>
                  <a:close/>
                </a:path>
                <a:path w="954404" h="681355">
                  <a:moveTo>
                    <a:pt x="954074" y="345681"/>
                  </a:moveTo>
                  <a:lnTo>
                    <a:pt x="636054" y="10058"/>
                  </a:lnTo>
                  <a:lnTo>
                    <a:pt x="589546" y="10058"/>
                  </a:lnTo>
                  <a:lnTo>
                    <a:pt x="703122" y="127660"/>
                  </a:lnTo>
                  <a:lnTo>
                    <a:pt x="419849" y="416077"/>
                  </a:lnTo>
                  <a:lnTo>
                    <a:pt x="582002" y="416077"/>
                  </a:lnTo>
                  <a:lnTo>
                    <a:pt x="613422" y="385914"/>
                  </a:lnTo>
                  <a:lnTo>
                    <a:pt x="497776" y="382143"/>
                  </a:lnTo>
                  <a:lnTo>
                    <a:pt x="724154" y="149440"/>
                  </a:lnTo>
                  <a:lnTo>
                    <a:pt x="908824" y="340652"/>
                  </a:lnTo>
                  <a:lnTo>
                    <a:pt x="582002" y="681304"/>
                  </a:lnTo>
                  <a:lnTo>
                    <a:pt x="629767" y="681304"/>
                  </a:lnTo>
                  <a:lnTo>
                    <a:pt x="954074" y="3456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8953" y="299391"/>
              <a:ext cx="1113105" cy="2590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1604" y="626256"/>
              <a:ext cx="1132690" cy="345747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69900" y="1527444"/>
            <a:ext cx="7664040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Introduction- ETIP (Electricity Tariff Incentive Program)</a:t>
            </a:r>
            <a:endParaRPr spc="4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5EEF4384-FC43-406A-8F10-241D03C322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2073" y="6785517"/>
            <a:ext cx="600132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B812E5-FEC0-4592-BCCE-5DDE7281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100" y="6757215"/>
            <a:ext cx="1219200" cy="7521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07B7A4-82F2-4BC7-B5D5-B0F01E35C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58" y="6704063"/>
            <a:ext cx="810479" cy="810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22EA98-CE91-4FD0-A203-F126EFC637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5321" y="6706082"/>
            <a:ext cx="1468295" cy="777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23FA5E-EFBD-47C3-BCF5-00EFCA61AB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78" y="2257575"/>
            <a:ext cx="2994254" cy="27454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606354-1B4C-44DE-9C96-E710EB0E80FB}"/>
              </a:ext>
            </a:extLst>
          </p:cNvPr>
          <p:cNvSpPr txBox="1"/>
          <p:nvPr/>
        </p:nvSpPr>
        <p:spPr>
          <a:xfrm>
            <a:off x="499761" y="3045523"/>
            <a:ext cx="67378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Electric Tariff Incentive Program aims to promote competitiveness and investments in Abu Dhabi as a first option for industrial companies having high-level of automation, productivity and economic impact through boosting the productivity level of industrial facilities, enhancing their economic impact and improving energy efficiency.</a:t>
            </a:r>
          </a:p>
        </p:txBody>
      </p:sp>
    </p:spTree>
    <p:extLst>
      <p:ext uri="{BB962C8B-B14F-4D97-AF65-F5344CB8AC3E}">
        <p14:creationId xmlns:p14="http://schemas.microsoft.com/office/powerpoint/2010/main" val="349092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07783" y="0"/>
            <a:ext cx="3484245" cy="1684020"/>
            <a:chOff x="7207783" y="0"/>
            <a:chExt cx="3484245" cy="1684020"/>
          </a:xfrm>
        </p:grpSpPr>
        <p:sp>
          <p:nvSpPr>
            <p:cNvPr id="3" name="object 3"/>
            <p:cNvSpPr/>
            <p:nvPr/>
          </p:nvSpPr>
          <p:spPr>
            <a:xfrm>
              <a:off x="7207783" y="0"/>
              <a:ext cx="3484245" cy="1079500"/>
            </a:xfrm>
            <a:custGeom>
              <a:avLst/>
              <a:gdLst/>
              <a:ahLst/>
              <a:cxnLst/>
              <a:rect l="l" t="t" r="r" b="b"/>
              <a:pathLst>
                <a:path w="3484245" h="1079500">
                  <a:moveTo>
                    <a:pt x="3484219" y="0"/>
                  </a:moveTo>
                  <a:lnTo>
                    <a:pt x="0" y="0"/>
                  </a:lnTo>
                  <a:lnTo>
                    <a:pt x="532804" y="1079360"/>
                  </a:lnTo>
                  <a:lnTo>
                    <a:pt x="3484219" y="1079360"/>
                  </a:lnTo>
                  <a:lnTo>
                    <a:pt x="3484219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6196" y="1079360"/>
              <a:ext cx="2715806" cy="6045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83560" y="239496"/>
              <a:ext cx="954405" cy="681355"/>
            </a:xfrm>
            <a:custGeom>
              <a:avLst/>
              <a:gdLst/>
              <a:ahLst/>
              <a:cxnLst/>
              <a:rect l="l" t="t" r="r" b="b"/>
              <a:pathLst>
                <a:path w="954404" h="681355">
                  <a:moveTo>
                    <a:pt x="372071" y="0"/>
                  </a:moveTo>
                  <a:lnTo>
                    <a:pt x="324307" y="0"/>
                  </a:lnTo>
                  <a:lnTo>
                    <a:pt x="0" y="335622"/>
                  </a:lnTo>
                  <a:lnTo>
                    <a:pt x="318020" y="671245"/>
                  </a:lnTo>
                  <a:lnTo>
                    <a:pt x="364528" y="671245"/>
                  </a:lnTo>
                  <a:lnTo>
                    <a:pt x="45250" y="340652"/>
                  </a:lnTo>
                  <a:lnTo>
                    <a:pt x="372071" y="0"/>
                  </a:lnTo>
                  <a:close/>
                </a:path>
                <a:path w="954404" h="681355">
                  <a:moveTo>
                    <a:pt x="534225" y="265226"/>
                  </a:moveTo>
                  <a:lnTo>
                    <a:pt x="372071" y="265226"/>
                  </a:lnTo>
                  <a:lnTo>
                    <a:pt x="340652" y="295389"/>
                  </a:lnTo>
                  <a:lnTo>
                    <a:pt x="456298" y="299161"/>
                  </a:lnTo>
                  <a:lnTo>
                    <a:pt x="229920" y="531863"/>
                  </a:lnTo>
                  <a:lnTo>
                    <a:pt x="250952" y="553643"/>
                  </a:lnTo>
                  <a:lnTo>
                    <a:pt x="534225" y="265226"/>
                  </a:lnTo>
                  <a:close/>
                </a:path>
                <a:path w="954404" h="681355">
                  <a:moveTo>
                    <a:pt x="954074" y="345681"/>
                  </a:moveTo>
                  <a:lnTo>
                    <a:pt x="636054" y="10058"/>
                  </a:lnTo>
                  <a:lnTo>
                    <a:pt x="589546" y="10058"/>
                  </a:lnTo>
                  <a:lnTo>
                    <a:pt x="703122" y="127660"/>
                  </a:lnTo>
                  <a:lnTo>
                    <a:pt x="419849" y="416077"/>
                  </a:lnTo>
                  <a:lnTo>
                    <a:pt x="582002" y="416077"/>
                  </a:lnTo>
                  <a:lnTo>
                    <a:pt x="613422" y="385914"/>
                  </a:lnTo>
                  <a:lnTo>
                    <a:pt x="497776" y="382143"/>
                  </a:lnTo>
                  <a:lnTo>
                    <a:pt x="724154" y="149440"/>
                  </a:lnTo>
                  <a:lnTo>
                    <a:pt x="908824" y="340652"/>
                  </a:lnTo>
                  <a:lnTo>
                    <a:pt x="582002" y="681304"/>
                  </a:lnTo>
                  <a:lnTo>
                    <a:pt x="629767" y="681304"/>
                  </a:lnTo>
                  <a:lnTo>
                    <a:pt x="954074" y="3456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8953" y="299391"/>
              <a:ext cx="1113105" cy="2590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1604" y="626256"/>
              <a:ext cx="1132690" cy="345747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69900" y="1527444"/>
            <a:ext cx="7664040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of ETIP</a:t>
            </a:r>
            <a:endParaRPr spc="4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5EEF4384-FC43-406A-8F10-241D03C322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2073" y="6785517"/>
            <a:ext cx="600132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B812E5-FEC0-4592-BCCE-5DDE7281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100" y="6757215"/>
            <a:ext cx="1219200" cy="7521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07B7A4-82F2-4BC7-B5D5-B0F01E35C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58" y="6704063"/>
            <a:ext cx="810479" cy="810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22EA98-CE91-4FD0-A203-F126EFC637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5321" y="6706082"/>
            <a:ext cx="1468295" cy="7773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957836-6838-45DB-962F-439C2C56C8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733584"/>
            <a:ext cx="3048000" cy="19093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45D7ABC-AD06-467E-9FD9-9EF1C6F200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17" y="2729955"/>
            <a:ext cx="3160787" cy="19093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88B111-8989-453D-AEFA-4F7D4023D6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2" y="2733583"/>
            <a:ext cx="3226127" cy="190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0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07783" y="0"/>
            <a:ext cx="3484245" cy="1684020"/>
            <a:chOff x="7207783" y="0"/>
            <a:chExt cx="3484245" cy="1684020"/>
          </a:xfrm>
        </p:grpSpPr>
        <p:sp>
          <p:nvSpPr>
            <p:cNvPr id="3" name="object 3"/>
            <p:cNvSpPr/>
            <p:nvPr/>
          </p:nvSpPr>
          <p:spPr>
            <a:xfrm>
              <a:off x="7207783" y="0"/>
              <a:ext cx="3484245" cy="1079500"/>
            </a:xfrm>
            <a:custGeom>
              <a:avLst/>
              <a:gdLst/>
              <a:ahLst/>
              <a:cxnLst/>
              <a:rect l="l" t="t" r="r" b="b"/>
              <a:pathLst>
                <a:path w="3484245" h="1079500">
                  <a:moveTo>
                    <a:pt x="3484219" y="0"/>
                  </a:moveTo>
                  <a:lnTo>
                    <a:pt x="0" y="0"/>
                  </a:lnTo>
                  <a:lnTo>
                    <a:pt x="532804" y="1079360"/>
                  </a:lnTo>
                  <a:lnTo>
                    <a:pt x="3484219" y="1079360"/>
                  </a:lnTo>
                  <a:lnTo>
                    <a:pt x="3484219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6196" y="1079360"/>
              <a:ext cx="2715806" cy="6045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83560" y="239496"/>
              <a:ext cx="954405" cy="681355"/>
            </a:xfrm>
            <a:custGeom>
              <a:avLst/>
              <a:gdLst/>
              <a:ahLst/>
              <a:cxnLst/>
              <a:rect l="l" t="t" r="r" b="b"/>
              <a:pathLst>
                <a:path w="954404" h="681355">
                  <a:moveTo>
                    <a:pt x="372071" y="0"/>
                  </a:moveTo>
                  <a:lnTo>
                    <a:pt x="324307" y="0"/>
                  </a:lnTo>
                  <a:lnTo>
                    <a:pt x="0" y="335622"/>
                  </a:lnTo>
                  <a:lnTo>
                    <a:pt x="318020" y="671245"/>
                  </a:lnTo>
                  <a:lnTo>
                    <a:pt x="364528" y="671245"/>
                  </a:lnTo>
                  <a:lnTo>
                    <a:pt x="45250" y="340652"/>
                  </a:lnTo>
                  <a:lnTo>
                    <a:pt x="372071" y="0"/>
                  </a:lnTo>
                  <a:close/>
                </a:path>
                <a:path w="954404" h="681355">
                  <a:moveTo>
                    <a:pt x="534225" y="265226"/>
                  </a:moveTo>
                  <a:lnTo>
                    <a:pt x="372071" y="265226"/>
                  </a:lnTo>
                  <a:lnTo>
                    <a:pt x="340652" y="295389"/>
                  </a:lnTo>
                  <a:lnTo>
                    <a:pt x="456298" y="299161"/>
                  </a:lnTo>
                  <a:lnTo>
                    <a:pt x="229920" y="531863"/>
                  </a:lnTo>
                  <a:lnTo>
                    <a:pt x="250952" y="553643"/>
                  </a:lnTo>
                  <a:lnTo>
                    <a:pt x="534225" y="265226"/>
                  </a:lnTo>
                  <a:close/>
                </a:path>
                <a:path w="954404" h="681355">
                  <a:moveTo>
                    <a:pt x="954074" y="345681"/>
                  </a:moveTo>
                  <a:lnTo>
                    <a:pt x="636054" y="10058"/>
                  </a:lnTo>
                  <a:lnTo>
                    <a:pt x="589546" y="10058"/>
                  </a:lnTo>
                  <a:lnTo>
                    <a:pt x="703122" y="127660"/>
                  </a:lnTo>
                  <a:lnTo>
                    <a:pt x="419849" y="416077"/>
                  </a:lnTo>
                  <a:lnTo>
                    <a:pt x="582002" y="416077"/>
                  </a:lnTo>
                  <a:lnTo>
                    <a:pt x="613422" y="385914"/>
                  </a:lnTo>
                  <a:lnTo>
                    <a:pt x="497776" y="382143"/>
                  </a:lnTo>
                  <a:lnTo>
                    <a:pt x="724154" y="149440"/>
                  </a:lnTo>
                  <a:lnTo>
                    <a:pt x="908824" y="340652"/>
                  </a:lnTo>
                  <a:lnTo>
                    <a:pt x="582002" y="681304"/>
                  </a:lnTo>
                  <a:lnTo>
                    <a:pt x="629767" y="681304"/>
                  </a:lnTo>
                  <a:lnTo>
                    <a:pt x="954074" y="3456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8953" y="299391"/>
              <a:ext cx="1113105" cy="2590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1604" y="626256"/>
              <a:ext cx="1132690" cy="345747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69900" y="1527444"/>
            <a:ext cx="7664040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of ETIP</a:t>
            </a:r>
            <a:endParaRPr spc="4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5EEF4384-FC43-406A-8F10-241D03C322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2073" y="6785517"/>
            <a:ext cx="600132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B812E5-FEC0-4592-BCCE-5DDE7281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100" y="6757215"/>
            <a:ext cx="1219200" cy="7521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07B7A4-82F2-4BC7-B5D5-B0F01E35C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58" y="6704063"/>
            <a:ext cx="810479" cy="810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22EA98-CE91-4FD0-A203-F126EFC637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5321" y="6706082"/>
            <a:ext cx="1468295" cy="777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86A8A4-7E4D-4B4A-A819-3BCF61ADC5A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9" r="29913" b="8553"/>
          <a:stretch/>
        </p:blipFill>
        <p:spPr>
          <a:xfrm>
            <a:off x="615358" y="2806192"/>
            <a:ext cx="1835742" cy="16516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A3F84A-F814-4F3D-AF0D-2CC373FFDC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2806192"/>
            <a:ext cx="1706766" cy="16516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0EF5F5-DED7-4BF1-93A0-4CD7F87478C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8"/>
          <a:stretch/>
        </p:blipFill>
        <p:spPr>
          <a:xfrm>
            <a:off x="4858690" y="2806192"/>
            <a:ext cx="1706765" cy="16516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D8DECE-6DE9-4112-9FBC-8A3BFA2129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90" y="2806192"/>
            <a:ext cx="1706765" cy="16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1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07783" y="0"/>
            <a:ext cx="3484245" cy="1684020"/>
            <a:chOff x="7207783" y="0"/>
            <a:chExt cx="3484245" cy="1684020"/>
          </a:xfrm>
        </p:grpSpPr>
        <p:sp>
          <p:nvSpPr>
            <p:cNvPr id="3" name="object 3"/>
            <p:cNvSpPr/>
            <p:nvPr/>
          </p:nvSpPr>
          <p:spPr>
            <a:xfrm>
              <a:off x="7207783" y="0"/>
              <a:ext cx="3484245" cy="1079500"/>
            </a:xfrm>
            <a:custGeom>
              <a:avLst/>
              <a:gdLst/>
              <a:ahLst/>
              <a:cxnLst/>
              <a:rect l="l" t="t" r="r" b="b"/>
              <a:pathLst>
                <a:path w="3484245" h="1079500">
                  <a:moveTo>
                    <a:pt x="3484219" y="0"/>
                  </a:moveTo>
                  <a:lnTo>
                    <a:pt x="0" y="0"/>
                  </a:lnTo>
                  <a:lnTo>
                    <a:pt x="532804" y="1079360"/>
                  </a:lnTo>
                  <a:lnTo>
                    <a:pt x="3484219" y="1079360"/>
                  </a:lnTo>
                  <a:lnTo>
                    <a:pt x="3484219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6196" y="1079360"/>
              <a:ext cx="2715806" cy="6045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83560" y="239496"/>
              <a:ext cx="954405" cy="681355"/>
            </a:xfrm>
            <a:custGeom>
              <a:avLst/>
              <a:gdLst/>
              <a:ahLst/>
              <a:cxnLst/>
              <a:rect l="l" t="t" r="r" b="b"/>
              <a:pathLst>
                <a:path w="954404" h="681355">
                  <a:moveTo>
                    <a:pt x="372071" y="0"/>
                  </a:moveTo>
                  <a:lnTo>
                    <a:pt x="324307" y="0"/>
                  </a:lnTo>
                  <a:lnTo>
                    <a:pt x="0" y="335622"/>
                  </a:lnTo>
                  <a:lnTo>
                    <a:pt x="318020" y="671245"/>
                  </a:lnTo>
                  <a:lnTo>
                    <a:pt x="364528" y="671245"/>
                  </a:lnTo>
                  <a:lnTo>
                    <a:pt x="45250" y="340652"/>
                  </a:lnTo>
                  <a:lnTo>
                    <a:pt x="372071" y="0"/>
                  </a:lnTo>
                  <a:close/>
                </a:path>
                <a:path w="954404" h="681355">
                  <a:moveTo>
                    <a:pt x="534225" y="265226"/>
                  </a:moveTo>
                  <a:lnTo>
                    <a:pt x="372071" y="265226"/>
                  </a:lnTo>
                  <a:lnTo>
                    <a:pt x="340652" y="295389"/>
                  </a:lnTo>
                  <a:lnTo>
                    <a:pt x="456298" y="299161"/>
                  </a:lnTo>
                  <a:lnTo>
                    <a:pt x="229920" y="531863"/>
                  </a:lnTo>
                  <a:lnTo>
                    <a:pt x="250952" y="553643"/>
                  </a:lnTo>
                  <a:lnTo>
                    <a:pt x="534225" y="265226"/>
                  </a:lnTo>
                  <a:close/>
                </a:path>
                <a:path w="954404" h="681355">
                  <a:moveTo>
                    <a:pt x="954074" y="345681"/>
                  </a:moveTo>
                  <a:lnTo>
                    <a:pt x="636054" y="10058"/>
                  </a:lnTo>
                  <a:lnTo>
                    <a:pt x="589546" y="10058"/>
                  </a:lnTo>
                  <a:lnTo>
                    <a:pt x="703122" y="127660"/>
                  </a:lnTo>
                  <a:lnTo>
                    <a:pt x="419849" y="416077"/>
                  </a:lnTo>
                  <a:lnTo>
                    <a:pt x="582002" y="416077"/>
                  </a:lnTo>
                  <a:lnTo>
                    <a:pt x="613422" y="385914"/>
                  </a:lnTo>
                  <a:lnTo>
                    <a:pt x="497776" y="382143"/>
                  </a:lnTo>
                  <a:lnTo>
                    <a:pt x="724154" y="149440"/>
                  </a:lnTo>
                  <a:lnTo>
                    <a:pt x="908824" y="340652"/>
                  </a:lnTo>
                  <a:lnTo>
                    <a:pt x="582002" y="681304"/>
                  </a:lnTo>
                  <a:lnTo>
                    <a:pt x="629767" y="681304"/>
                  </a:lnTo>
                  <a:lnTo>
                    <a:pt x="954074" y="3456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8953" y="299391"/>
              <a:ext cx="1113105" cy="2590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1604" y="626256"/>
              <a:ext cx="1132690" cy="345747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12130" y="712593"/>
            <a:ext cx="7664040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Roles and Responsibilities</a:t>
            </a:r>
            <a:endParaRPr lang="en-US" spc="4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5EEF4384-FC43-406A-8F10-241D03C322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2073" y="6785517"/>
            <a:ext cx="600132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B812E5-FEC0-4592-BCCE-5DDE7281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100" y="6757215"/>
            <a:ext cx="1219200" cy="7521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07B7A4-82F2-4BC7-B5D5-B0F01E35C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58" y="6704063"/>
            <a:ext cx="810479" cy="810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22EA98-CE91-4FD0-A203-F126EFC637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5321" y="6706082"/>
            <a:ext cx="1468295" cy="7773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C3D8B2-DDF1-4F20-A283-685E2ABA8655}"/>
              </a:ext>
            </a:extLst>
          </p:cNvPr>
          <p:cNvSpPr txBox="1"/>
          <p:nvPr/>
        </p:nvSpPr>
        <p:spPr>
          <a:xfrm>
            <a:off x="181180" y="1314587"/>
            <a:ext cx="728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baseline="0" dirty="0">
                <a:latin typeface="CenturyGothic"/>
              </a:rPr>
              <a:t>There are </a:t>
            </a:r>
            <a:r>
              <a:rPr lang="en-US" sz="1800" b="1" i="0" u="none" strike="noStrike" baseline="0" dirty="0">
                <a:latin typeface="CenturyGothic"/>
              </a:rPr>
              <a:t>four</a:t>
            </a:r>
            <a:r>
              <a:rPr lang="en-US" sz="1800" b="0" i="0" u="none" strike="noStrike" baseline="0" dirty="0">
                <a:latin typeface="CenturyGothic"/>
              </a:rPr>
              <a:t> key stakeholders in the Electricity Tariff Incentive Program.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3BE93D-1B4F-4D15-9533-429A4E9A9888}"/>
              </a:ext>
            </a:extLst>
          </p:cNvPr>
          <p:cNvSpPr txBox="1"/>
          <p:nvPr/>
        </p:nvSpPr>
        <p:spPr>
          <a:xfrm>
            <a:off x="312130" y="2105025"/>
            <a:ext cx="897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baseline="0" dirty="0">
                <a:latin typeface="CenturyGothic"/>
              </a:rPr>
              <a:t>1- Industrial Development Bureau – IDB</a:t>
            </a:r>
            <a:endParaRPr lang="en-US" b="1" dirty="0">
              <a:latin typeface="CenturyGothic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3545FC-F2B7-4C40-B3AB-10DA7F57C96B}"/>
              </a:ext>
            </a:extLst>
          </p:cNvPr>
          <p:cNvSpPr txBox="1"/>
          <p:nvPr/>
        </p:nvSpPr>
        <p:spPr>
          <a:xfrm>
            <a:off x="388798" y="2634214"/>
            <a:ext cx="487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Industrial Development Bureau-IDB is under the Department of Economic Development.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Overall monitoring program implementation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Decide on the appropriate category for the applicant based on T&amp;Cs agreement.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Issue enrollment certificates to the qualified applicants.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75CA66A-5D16-49CC-9179-CA6C4C8A36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47" y="2362865"/>
            <a:ext cx="3744153" cy="8901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B5E49D-4664-410E-B3AC-50967ACEEB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581" y="3257344"/>
            <a:ext cx="4011503" cy="166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07783" y="0"/>
            <a:ext cx="3484245" cy="1684020"/>
            <a:chOff x="7207783" y="0"/>
            <a:chExt cx="3484245" cy="1684020"/>
          </a:xfrm>
        </p:grpSpPr>
        <p:sp>
          <p:nvSpPr>
            <p:cNvPr id="3" name="object 3"/>
            <p:cNvSpPr/>
            <p:nvPr/>
          </p:nvSpPr>
          <p:spPr>
            <a:xfrm>
              <a:off x="7207783" y="0"/>
              <a:ext cx="3484245" cy="1079500"/>
            </a:xfrm>
            <a:custGeom>
              <a:avLst/>
              <a:gdLst/>
              <a:ahLst/>
              <a:cxnLst/>
              <a:rect l="l" t="t" r="r" b="b"/>
              <a:pathLst>
                <a:path w="3484245" h="1079500">
                  <a:moveTo>
                    <a:pt x="3484219" y="0"/>
                  </a:moveTo>
                  <a:lnTo>
                    <a:pt x="0" y="0"/>
                  </a:lnTo>
                  <a:lnTo>
                    <a:pt x="532804" y="1079360"/>
                  </a:lnTo>
                  <a:lnTo>
                    <a:pt x="3484219" y="1079360"/>
                  </a:lnTo>
                  <a:lnTo>
                    <a:pt x="3484219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6196" y="1079360"/>
              <a:ext cx="2715806" cy="6045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83560" y="239496"/>
              <a:ext cx="954405" cy="681355"/>
            </a:xfrm>
            <a:custGeom>
              <a:avLst/>
              <a:gdLst/>
              <a:ahLst/>
              <a:cxnLst/>
              <a:rect l="l" t="t" r="r" b="b"/>
              <a:pathLst>
                <a:path w="954404" h="681355">
                  <a:moveTo>
                    <a:pt x="372071" y="0"/>
                  </a:moveTo>
                  <a:lnTo>
                    <a:pt x="324307" y="0"/>
                  </a:lnTo>
                  <a:lnTo>
                    <a:pt x="0" y="335622"/>
                  </a:lnTo>
                  <a:lnTo>
                    <a:pt x="318020" y="671245"/>
                  </a:lnTo>
                  <a:lnTo>
                    <a:pt x="364528" y="671245"/>
                  </a:lnTo>
                  <a:lnTo>
                    <a:pt x="45250" y="340652"/>
                  </a:lnTo>
                  <a:lnTo>
                    <a:pt x="372071" y="0"/>
                  </a:lnTo>
                  <a:close/>
                </a:path>
                <a:path w="954404" h="681355">
                  <a:moveTo>
                    <a:pt x="534225" y="265226"/>
                  </a:moveTo>
                  <a:lnTo>
                    <a:pt x="372071" y="265226"/>
                  </a:lnTo>
                  <a:lnTo>
                    <a:pt x="340652" y="295389"/>
                  </a:lnTo>
                  <a:lnTo>
                    <a:pt x="456298" y="299161"/>
                  </a:lnTo>
                  <a:lnTo>
                    <a:pt x="229920" y="531863"/>
                  </a:lnTo>
                  <a:lnTo>
                    <a:pt x="250952" y="553643"/>
                  </a:lnTo>
                  <a:lnTo>
                    <a:pt x="534225" y="265226"/>
                  </a:lnTo>
                  <a:close/>
                </a:path>
                <a:path w="954404" h="681355">
                  <a:moveTo>
                    <a:pt x="954074" y="345681"/>
                  </a:moveTo>
                  <a:lnTo>
                    <a:pt x="636054" y="10058"/>
                  </a:lnTo>
                  <a:lnTo>
                    <a:pt x="589546" y="10058"/>
                  </a:lnTo>
                  <a:lnTo>
                    <a:pt x="703122" y="127660"/>
                  </a:lnTo>
                  <a:lnTo>
                    <a:pt x="419849" y="416077"/>
                  </a:lnTo>
                  <a:lnTo>
                    <a:pt x="582002" y="416077"/>
                  </a:lnTo>
                  <a:lnTo>
                    <a:pt x="613422" y="385914"/>
                  </a:lnTo>
                  <a:lnTo>
                    <a:pt x="497776" y="382143"/>
                  </a:lnTo>
                  <a:lnTo>
                    <a:pt x="724154" y="149440"/>
                  </a:lnTo>
                  <a:lnTo>
                    <a:pt x="908824" y="340652"/>
                  </a:lnTo>
                  <a:lnTo>
                    <a:pt x="582002" y="681304"/>
                  </a:lnTo>
                  <a:lnTo>
                    <a:pt x="629767" y="681304"/>
                  </a:lnTo>
                  <a:lnTo>
                    <a:pt x="954074" y="3456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8953" y="299391"/>
              <a:ext cx="1113105" cy="2590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1604" y="626256"/>
              <a:ext cx="1132690" cy="345747"/>
            </a:xfrm>
            <a:prstGeom prst="rect">
              <a:avLst/>
            </a:prstGeom>
          </p:spPr>
        </p:pic>
      </p:grpSp>
      <p:pic>
        <p:nvPicPr>
          <p:cNvPr id="15" name="Picture 5">
            <a:extLst>
              <a:ext uri="{FF2B5EF4-FFF2-40B4-BE49-F238E27FC236}">
                <a16:creationId xmlns:a16="http://schemas.microsoft.com/office/drawing/2014/main" id="{5EEF4384-FC43-406A-8F10-241D03C322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2073" y="6785517"/>
            <a:ext cx="600132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B812E5-FEC0-4592-BCCE-5DDE7281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100" y="6757215"/>
            <a:ext cx="1219200" cy="7521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07B7A4-82F2-4BC7-B5D5-B0F01E35C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58" y="6704063"/>
            <a:ext cx="810479" cy="810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22EA98-CE91-4FD0-A203-F126EFC637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5321" y="6706082"/>
            <a:ext cx="1468295" cy="7773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3BE93D-1B4F-4D15-9533-429A4E9A9888}"/>
              </a:ext>
            </a:extLst>
          </p:cNvPr>
          <p:cNvSpPr txBox="1"/>
          <p:nvPr/>
        </p:nvSpPr>
        <p:spPr>
          <a:xfrm>
            <a:off x="512748" y="1039213"/>
            <a:ext cx="897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Gothic"/>
              </a:rPr>
              <a:t>2</a:t>
            </a:r>
            <a:r>
              <a:rPr lang="en-US" sz="1800" b="1" i="0" u="none" strike="noStrike" baseline="0" dirty="0">
                <a:latin typeface="CenturyGothic"/>
              </a:rPr>
              <a:t>- Distribution Company- DC</a:t>
            </a:r>
            <a:endParaRPr lang="en-US" b="1" dirty="0">
              <a:latin typeface="CenturyGothic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3545FC-F2B7-4C40-B3AB-10DA7F57C96B}"/>
              </a:ext>
            </a:extLst>
          </p:cNvPr>
          <p:cNvSpPr txBox="1"/>
          <p:nvPr/>
        </p:nvSpPr>
        <p:spPr>
          <a:xfrm>
            <a:off x="506845" y="2277502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Abu Dhabi Distribution Co. and Al Ain Distribution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Awareness workshops about energy demand management.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Prepare Consumption and Data Performance History.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Issue Consumption Certificates.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Implementation of new electricity tariff.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8F857D-A969-41CF-BCAD-867EB1F495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16" y="2083447"/>
            <a:ext cx="1782257" cy="14007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6503B1-A15E-411A-8329-070944CA99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17" y="4009042"/>
            <a:ext cx="1782257" cy="15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49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07783" y="0"/>
            <a:ext cx="3484245" cy="1684020"/>
            <a:chOff x="7207783" y="0"/>
            <a:chExt cx="3484245" cy="1684020"/>
          </a:xfrm>
        </p:grpSpPr>
        <p:sp>
          <p:nvSpPr>
            <p:cNvPr id="3" name="object 3"/>
            <p:cNvSpPr/>
            <p:nvPr/>
          </p:nvSpPr>
          <p:spPr>
            <a:xfrm>
              <a:off x="7207783" y="0"/>
              <a:ext cx="3484245" cy="1079500"/>
            </a:xfrm>
            <a:custGeom>
              <a:avLst/>
              <a:gdLst/>
              <a:ahLst/>
              <a:cxnLst/>
              <a:rect l="l" t="t" r="r" b="b"/>
              <a:pathLst>
                <a:path w="3484245" h="1079500">
                  <a:moveTo>
                    <a:pt x="3484219" y="0"/>
                  </a:moveTo>
                  <a:lnTo>
                    <a:pt x="0" y="0"/>
                  </a:lnTo>
                  <a:lnTo>
                    <a:pt x="532804" y="1079360"/>
                  </a:lnTo>
                  <a:lnTo>
                    <a:pt x="3484219" y="1079360"/>
                  </a:lnTo>
                  <a:lnTo>
                    <a:pt x="3484219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6196" y="1079360"/>
              <a:ext cx="2715806" cy="6045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83560" y="239496"/>
              <a:ext cx="954405" cy="681355"/>
            </a:xfrm>
            <a:custGeom>
              <a:avLst/>
              <a:gdLst/>
              <a:ahLst/>
              <a:cxnLst/>
              <a:rect l="l" t="t" r="r" b="b"/>
              <a:pathLst>
                <a:path w="954404" h="681355">
                  <a:moveTo>
                    <a:pt x="372071" y="0"/>
                  </a:moveTo>
                  <a:lnTo>
                    <a:pt x="324307" y="0"/>
                  </a:lnTo>
                  <a:lnTo>
                    <a:pt x="0" y="335622"/>
                  </a:lnTo>
                  <a:lnTo>
                    <a:pt x="318020" y="671245"/>
                  </a:lnTo>
                  <a:lnTo>
                    <a:pt x="364528" y="671245"/>
                  </a:lnTo>
                  <a:lnTo>
                    <a:pt x="45250" y="340652"/>
                  </a:lnTo>
                  <a:lnTo>
                    <a:pt x="372071" y="0"/>
                  </a:lnTo>
                  <a:close/>
                </a:path>
                <a:path w="954404" h="681355">
                  <a:moveTo>
                    <a:pt x="534225" y="265226"/>
                  </a:moveTo>
                  <a:lnTo>
                    <a:pt x="372071" y="265226"/>
                  </a:lnTo>
                  <a:lnTo>
                    <a:pt x="340652" y="295389"/>
                  </a:lnTo>
                  <a:lnTo>
                    <a:pt x="456298" y="299161"/>
                  </a:lnTo>
                  <a:lnTo>
                    <a:pt x="229920" y="531863"/>
                  </a:lnTo>
                  <a:lnTo>
                    <a:pt x="250952" y="553643"/>
                  </a:lnTo>
                  <a:lnTo>
                    <a:pt x="534225" y="265226"/>
                  </a:lnTo>
                  <a:close/>
                </a:path>
                <a:path w="954404" h="681355">
                  <a:moveTo>
                    <a:pt x="954074" y="345681"/>
                  </a:moveTo>
                  <a:lnTo>
                    <a:pt x="636054" y="10058"/>
                  </a:lnTo>
                  <a:lnTo>
                    <a:pt x="589546" y="10058"/>
                  </a:lnTo>
                  <a:lnTo>
                    <a:pt x="703122" y="127660"/>
                  </a:lnTo>
                  <a:lnTo>
                    <a:pt x="419849" y="416077"/>
                  </a:lnTo>
                  <a:lnTo>
                    <a:pt x="582002" y="416077"/>
                  </a:lnTo>
                  <a:lnTo>
                    <a:pt x="613422" y="385914"/>
                  </a:lnTo>
                  <a:lnTo>
                    <a:pt x="497776" y="382143"/>
                  </a:lnTo>
                  <a:lnTo>
                    <a:pt x="724154" y="149440"/>
                  </a:lnTo>
                  <a:lnTo>
                    <a:pt x="908824" y="340652"/>
                  </a:lnTo>
                  <a:lnTo>
                    <a:pt x="582002" y="681304"/>
                  </a:lnTo>
                  <a:lnTo>
                    <a:pt x="629767" y="681304"/>
                  </a:lnTo>
                  <a:lnTo>
                    <a:pt x="954074" y="3456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8953" y="299391"/>
              <a:ext cx="1113105" cy="2590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1604" y="626256"/>
              <a:ext cx="1132690" cy="345747"/>
            </a:xfrm>
            <a:prstGeom prst="rect">
              <a:avLst/>
            </a:prstGeom>
          </p:spPr>
        </p:pic>
      </p:grpSp>
      <p:pic>
        <p:nvPicPr>
          <p:cNvPr id="15" name="Picture 5">
            <a:extLst>
              <a:ext uri="{FF2B5EF4-FFF2-40B4-BE49-F238E27FC236}">
                <a16:creationId xmlns:a16="http://schemas.microsoft.com/office/drawing/2014/main" id="{5EEF4384-FC43-406A-8F10-241D03C322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2073" y="6785517"/>
            <a:ext cx="600132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B812E5-FEC0-4592-BCCE-5DDE7281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100" y="6757215"/>
            <a:ext cx="1219200" cy="7521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07B7A4-82F2-4BC7-B5D5-B0F01E35C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58" y="6704063"/>
            <a:ext cx="810479" cy="810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22EA98-CE91-4FD0-A203-F126EFC637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5321" y="6706082"/>
            <a:ext cx="1468295" cy="7773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3BE93D-1B4F-4D15-9533-429A4E9A9888}"/>
              </a:ext>
            </a:extLst>
          </p:cNvPr>
          <p:cNvSpPr txBox="1"/>
          <p:nvPr/>
        </p:nvSpPr>
        <p:spPr>
          <a:xfrm>
            <a:off x="512748" y="1039213"/>
            <a:ext cx="897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Gothic"/>
              </a:rPr>
              <a:t>3- Certifying Bodies - CBs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3545FC-F2B7-4C40-B3AB-10DA7F57C96B}"/>
              </a:ext>
            </a:extLst>
          </p:cNvPr>
          <p:cNvSpPr txBox="1"/>
          <p:nvPr/>
        </p:nvSpPr>
        <p:spPr>
          <a:xfrm>
            <a:off x="506845" y="2277502"/>
            <a:ext cx="487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Prepare certifying quotation for manufacturing entities.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 economic impact, productivity of manufacturing entities using program evaluation criteria.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Issues ETIP evaluation balance score card, reports and renews annually.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D29EB3-C102-4133-B498-1A6956D577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0" y="2051363"/>
            <a:ext cx="2659610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68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2341</TotalTime>
  <Words>567</Words>
  <Application>Microsoft Office PowerPoint</Application>
  <PresentationFormat>Custom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CenturyGothic</vt:lpstr>
      <vt:lpstr>Times New Roman</vt:lpstr>
      <vt:lpstr>Trebuchet MS</vt:lpstr>
      <vt:lpstr>Office Theme</vt:lpstr>
      <vt:lpstr>PowerPoint Presentation</vt:lpstr>
      <vt:lpstr>About Us</vt:lpstr>
      <vt:lpstr>PowerPoint Presentation</vt:lpstr>
      <vt:lpstr>Introduction- ETIP (Electricity Tariff Incentive Program)</vt:lpstr>
      <vt:lpstr>Objectives of ETIP</vt:lpstr>
      <vt:lpstr>Values of ETIP</vt:lpstr>
      <vt:lpstr>Stakeholders Roles and Responsibilities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Categories of distribution connected entities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Shahzad</cp:lastModifiedBy>
  <cp:revision>48</cp:revision>
  <dcterms:created xsi:type="dcterms:W3CDTF">2022-01-16T10:23:47Z</dcterms:created>
  <dcterms:modified xsi:type="dcterms:W3CDTF">2022-06-22T13:27:37Z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2021-07-05T00:00:00Z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2022-01-16T00:00:00Z</vt:filetime>
  </property>
</Properties>
</file>