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9" r:id="rId2"/>
    <p:sldId id="317" r:id="rId3"/>
    <p:sldId id="318" r:id="rId4"/>
    <p:sldId id="321" r:id="rId5"/>
    <p:sldId id="319" r:id="rId6"/>
    <p:sldId id="32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2D905-08FF-4C42-BF88-33303603B86C}"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8093F292-B6F0-4462-B430-45749A489CA5}">
      <dgm:prSet phldrT="[Text]" custT="1"/>
      <dgm:spPr/>
      <dgm:t>
        <a:bodyPr/>
        <a:lstStyle/>
        <a:p>
          <a:r>
            <a:rPr lang="en-US" sz="2400" dirty="0"/>
            <a:t>Preferential Tariff</a:t>
          </a:r>
        </a:p>
      </dgm:t>
    </dgm:pt>
    <dgm:pt modelId="{D2FD570D-937B-416B-B4BC-B55D36106ACF}" type="parTrans" cxnId="{4258660C-0DD4-406B-B0F2-86CF5AC7D4D7}">
      <dgm:prSet/>
      <dgm:spPr/>
      <dgm:t>
        <a:bodyPr/>
        <a:lstStyle/>
        <a:p>
          <a:endParaRPr lang="en-US"/>
        </a:p>
      </dgm:t>
    </dgm:pt>
    <dgm:pt modelId="{9E749485-F0D9-4D85-A3A4-56CD24D3A2FB}" type="sibTrans" cxnId="{4258660C-0DD4-406B-B0F2-86CF5AC7D4D7}">
      <dgm:prSet/>
      <dgm:spPr/>
      <dgm:t>
        <a:bodyPr/>
        <a:lstStyle/>
        <a:p>
          <a:endParaRPr lang="en-US"/>
        </a:p>
      </dgm:t>
    </dgm:pt>
    <dgm:pt modelId="{A80FF209-230A-4CB6-8E52-BAEE9B50959E}">
      <dgm:prSet phldrT="[Text]" custT="1"/>
      <dgm:spPr/>
      <dgm:t>
        <a:bodyPr/>
        <a:lstStyle/>
        <a:p>
          <a:r>
            <a:rPr lang="en-US" sz="1800" dirty="0"/>
            <a:t>Nationalization Rate of the Entity 25%</a:t>
          </a:r>
        </a:p>
      </dgm:t>
    </dgm:pt>
    <dgm:pt modelId="{CB093475-066D-456E-839F-9008D7E10E8A}" type="parTrans" cxnId="{BD9625E0-7245-44B2-AA43-CA749920A252}">
      <dgm:prSet/>
      <dgm:spPr/>
      <dgm:t>
        <a:bodyPr/>
        <a:lstStyle/>
        <a:p>
          <a:endParaRPr lang="en-US"/>
        </a:p>
      </dgm:t>
    </dgm:pt>
    <dgm:pt modelId="{14B21CBF-2364-47C2-AEAD-569995B59C30}" type="sibTrans" cxnId="{BD9625E0-7245-44B2-AA43-CA749920A252}">
      <dgm:prSet/>
      <dgm:spPr/>
      <dgm:t>
        <a:bodyPr/>
        <a:lstStyle/>
        <a:p>
          <a:endParaRPr lang="en-US"/>
        </a:p>
      </dgm:t>
    </dgm:pt>
    <dgm:pt modelId="{2F819814-1458-4157-AFCA-BB420CDCA147}">
      <dgm:prSet phldrT="[Text]" custT="1"/>
      <dgm:spPr/>
      <dgm:t>
        <a:bodyPr/>
        <a:lstStyle/>
        <a:p>
          <a:r>
            <a:rPr lang="en-US" sz="1800" dirty="0"/>
            <a:t>Product Value Added of the Product 40%</a:t>
          </a:r>
        </a:p>
      </dgm:t>
    </dgm:pt>
    <dgm:pt modelId="{BDE89AAD-2CAD-4E06-B402-4F54D9C8D35C}" type="parTrans" cxnId="{3C37F5B4-ACD4-47A3-9FF3-55699A8B7372}">
      <dgm:prSet/>
      <dgm:spPr/>
      <dgm:t>
        <a:bodyPr/>
        <a:lstStyle/>
        <a:p>
          <a:endParaRPr lang="en-US"/>
        </a:p>
      </dgm:t>
    </dgm:pt>
    <dgm:pt modelId="{371CAD77-FA33-46B5-81E8-0F30F2018067}" type="sibTrans" cxnId="{3C37F5B4-ACD4-47A3-9FF3-55699A8B7372}">
      <dgm:prSet/>
      <dgm:spPr/>
      <dgm:t>
        <a:bodyPr/>
        <a:lstStyle/>
        <a:p>
          <a:endParaRPr lang="en-US"/>
        </a:p>
      </dgm:t>
    </dgm:pt>
    <dgm:pt modelId="{C71D38BE-9659-4A85-9AB5-8D69CF245E57}">
      <dgm:prSet custT="1"/>
      <dgm:spPr/>
      <dgm:t>
        <a:bodyPr/>
        <a:lstStyle/>
        <a:p>
          <a:pPr algn="l">
            <a:buFont typeface="Arial" panose="020B0604020202020204" pitchFamily="34" charset="0"/>
            <a:buNone/>
          </a:pPr>
          <a:r>
            <a:rPr lang="en-US" sz="1200" dirty="0"/>
            <a:t>a) If less than 25%-</a:t>
          </a:r>
          <a:r>
            <a:rPr lang="en-US" sz="1200" b="1" dirty="0"/>
            <a:t>It must not be less than 10%</a:t>
          </a:r>
          <a:r>
            <a:rPr lang="en-US" sz="1200" dirty="0"/>
            <a:t>,it can meet criteria of 25% by taking Product Value Added by max 15%</a:t>
          </a:r>
        </a:p>
      </dgm:t>
    </dgm:pt>
    <dgm:pt modelId="{DB8ED401-B5E3-4AA6-9865-5FBB972D3D10}" type="parTrans" cxnId="{F1BF1C6E-F595-4CF0-9591-AABB861AB513}">
      <dgm:prSet/>
      <dgm:spPr/>
      <dgm:t>
        <a:bodyPr/>
        <a:lstStyle/>
        <a:p>
          <a:endParaRPr lang="en-US"/>
        </a:p>
      </dgm:t>
    </dgm:pt>
    <dgm:pt modelId="{1F44B2BF-BA7D-41B2-9C9E-5A55BDAE0206}" type="sibTrans" cxnId="{F1BF1C6E-F595-4CF0-9591-AABB861AB513}">
      <dgm:prSet/>
      <dgm:spPr/>
      <dgm:t>
        <a:bodyPr/>
        <a:lstStyle/>
        <a:p>
          <a:endParaRPr lang="en-US"/>
        </a:p>
      </dgm:t>
    </dgm:pt>
    <dgm:pt modelId="{B4467952-7655-44C2-80C6-372225FE7335}">
      <dgm:prSet custT="1"/>
      <dgm:spPr/>
      <dgm:t>
        <a:bodyPr/>
        <a:lstStyle/>
        <a:p>
          <a:pPr algn="l"/>
          <a:r>
            <a:rPr lang="en-US" sz="1200" dirty="0"/>
            <a:t>a) If less than 40%-</a:t>
          </a:r>
          <a:r>
            <a:rPr lang="en-US" sz="1200" b="1" dirty="0"/>
            <a:t>It must not be less than 20%</a:t>
          </a:r>
          <a:r>
            <a:rPr lang="en-US" sz="1200" dirty="0"/>
            <a:t>-To reach the criteria of 40% by taking extra % of Nationalization max. 20%</a:t>
          </a:r>
        </a:p>
      </dgm:t>
    </dgm:pt>
    <dgm:pt modelId="{6EBD71E9-2300-401D-B1F5-4C479FA43634}" type="parTrans" cxnId="{DCA664A5-EC6B-4688-A6A0-708EC57C1A54}">
      <dgm:prSet/>
      <dgm:spPr/>
      <dgm:t>
        <a:bodyPr/>
        <a:lstStyle/>
        <a:p>
          <a:endParaRPr lang="en-US"/>
        </a:p>
      </dgm:t>
    </dgm:pt>
    <dgm:pt modelId="{FE287EC0-966B-4F29-972D-E7A7388C67B2}" type="sibTrans" cxnId="{DCA664A5-EC6B-4688-A6A0-708EC57C1A54}">
      <dgm:prSet/>
      <dgm:spPr/>
      <dgm:t>
        <a:bodyPr/>
        <a:lstStyle/>
        <a:p>
          <a:endParaRPr lang="en-US"/>
        </a:p>
      </dgm:t>
    </dgm:pt>
    <dgm:pt modelId="{30B25A21-572E-4221-A16B-D40D67950094}">
      <dgm:prSet custT="1"/>
      <dgm:spPr/>
      <dgm:t>
        <a:bodyPr/>
        <a:lstStyle/>
        <a:p>
          <a:pPr algn="l"/>
          <a:r>
            <a:rPr lang="en-US" sz="1200" dirty="0"/>
            <a:t>b) If more than 40%-Extra % can be donated to Nationalization Rate max 15%</a:t>
          </a:r>
        </a:p>
      </dgm:t>
    </dgm:pt>
    <dgm:pt modelId="{59DA2A6F-BD58-4567-A779-E2F6006EF636}" type="parTrans" cxnId="{CA64630F-8B65-4664-A0DD-E5AD604DAD26}">
      <dgm:prSet/>
      <dgm:spPr/>
      <dgm:t>
        <a:bodyPr/>
        <a:lstStyle/>
        <a:p>
          <a:endParaRPr lang="en-US"/>
        </a:p>
      </dgm:t>
    </dgm:pt>
    <dgm:pt modelId="{F9777A36-B71B-4A23-9CD1-348967B182D0}" type="sibTrans" cxnId="{CA64630F-8B65-4664-A0DD-E5AD604DAD26}">
      <dgm:prSet/>
      <dgm:spPr/>
      <dgm:t>
        <a:bodyPr/>
        <a:lstStyle/>
        <a:p>
          <a:endParaRPr lang="en-US"/>
        </a:p>
      </dgm:t>
    </dgm:pt>
    <dgm:pt modelId="{F54322DC-CF5F-49A8-8D2A-6D12D911D6A2}">
      <dgm:prSet custT="1"/>
      <dgm:spPr/>
      <dgm:t>
        <a:bodyPr/>
        <a:lstStyle/>
        <a:p>
          <a:pPr algn="l"/>
          <a:r>
            <a:rPr lang="en-US" sz="1200" dirty="0"/>
            <a:t>b) If more than 25%-Extra % can be donated to Product Value Added max. 20%</a:t>
          </a:r>
        </a:p>
      </dgm:t>
    </dgm:pt>
    <dgm:pt modelId="{A8D8F2A0-8803-453B-BD41-292DD09A66F1}" type="parTrans" cxnId="{0A745D78-89E0-4466-9E9C-8CFEC4DF3EE3}">
      <dgm:prSet/>
      <dgm:spPr/>
      <dgm:t>
        <a:bodyPr/>
        <a:lstStyle/>
        <a:p>
          <a:endParaRPr lang="en-US"/>
        </a:p>
      </dgm:t>
    </dgm:pt>
    <dgm:pt modelId="{3B0AA8BE-20D1-4CBF-B42C-E463CCD445E7}" type="sibTrans" cxnId="{0A745D78-89E0-4466-9E9C-8CFEC4DF3EE3}">
      <dgm:prSet/>
      <dgm:spPr/>
      <dgm:t>
        <a:bodyPr/>
        <a:lstStyle/>
        <a:p>
          <a:endParaRPr lang="en-US"/>
        </a:p>
      </dgm:t>
    </dgm:pt>
    <dgm:pt modelId="{80451799-1F58-4AD0-A025-703F75EA9020}" type="pres">
      <dgm:prSet presAssocID="{A1F2D905-08FF-4C42-BF88-33303603B86C}" presName="mainComposite" presStyleCnt="0">
        <dgm:presLayoutVars>
          <dgm:chPref val="1"/>
          <dgm:dir/>
          <dgm:animOne val="branch"/>
          <dgm:animLvl val="lvl"/>
          <dgm:resizeHandles val="exact"/>
        </dgm:presLayoutVars>
      </dgm:prSet>
      <dgm:spPr/>
    </dgm:pt>
    <dgm:pt modelId="{3457E05B-DDD9-483C-BB80-E9C997445864}" type="pres">
      <dgm:prSet presAssocID="{A1F2D905-08FF-4C42-BF88-33303603B86C}" presName="hierFlow" presStyleCnt="0"/>
      <dgm:spPr/>
    </dgm:pt>
    <dgm:pt modelId="{054E9F1E-6303-4F1C-A1CC-8EAF80BA738B}" type="pres">
      <dgm:prSet presAssocID="{A1F2D905-08FF-4C42-BF88-33303603B86C}" presName="hierChild1" presStyleCnt="0">
        <dgm:presLayoutVars>
          <dgm:chPref val="1"/>
          <dgm:animOne val="branch"/>
          <dgm:animLvl val="lvl"/>
        </dgm:presLayoutVars>
      </dgm:prSet>
      <dgm:spPr/>
    </dgm:pt>
    <dgm:pt modelId="{D19A3CFD-819B-4901-9586-6AB08E93084F}" type="pres">
      <dgm:prSet presAssocID="{8093F292-B6F0-4462-B430-45749A489CA5}" presName="Name14" presStyleCnt="0"/>
      <dgm:spPr/>
    </dgm:pt>
    <dgm:pt modelId="{247F4660-5BB4-4FF3-BF76-0F63CB320257}" type="pres">
      <dgm:prSet presAssocID="{8093F292-B6F0-4462-B430-45749A489CA5}" presName="level1Shape" presStyleLbl="node0" presStyleIdx="0" presStyleCnt="1" custScaleX="171115" custScaleY="56620">
        <dgm:presLayoutVars>
          <dgm:chPref val="3"/>
        </dgm:presLayoutVars>
      </dgm:prSet>
      <dgm:spPr/>
    </dgm:pt>
    <dgm:pt modelId="{112DC779-D44B-4F9E-A377-62CA4D1C9AA7}" type="pres">
      <dgm:prSet presAssocID="{8093F292-B6F0-4462-B430-45749A489CA5}" presName="hierChild2" presStyleCnt="0"/>
      <dgm:spPr/>
    </dgm:pt>
    <dgm:pt modelId="{1B33ED9E-5CF4-4FFF-AF83-CCE23357B961}" type="pres">
      <dgm:prSet presAssocID="{CB093475-066D-456E-839F-9008D7E10E8A}" presName="Name19" presStyleLbl="parChTrans1D2" presStyleIdx="0" presStyleCnt="2"/>
      <dgm:spPr/>
    </dgm:pt>
    <dgm:pt modelId="{97BDDB31-D8A0-4AA6-90D8-0F7E18C22EFD}" type="pres">
      <dgm:prSet presAssocID="{A80FF209-230A-4CB6-8E52-BAEE9B50959E}" presName="Name21" presStyleCnt="0"/>
      <dgm:spPr/>
    </dgm:pt>
    <dgm:pt modelId="{6BA2A02B-BC97-463B-B77B-D16207C0D756}" type="pres">
      <dgm:prSet presAssocID="{A80FF209-230A-4CB6-8E52-BAEE9B50959E}" presName="level2Shape" presStyleLbl="node2" presStyleIdx="0" presStyleCnt="2" custScaleX="184002" custScaleY="53606"/>
      <dgm:spPr/>
    </dgm:pt>
    <dgm:pt modelId="{906E5B02-017A-4FD6-8B20-B2CF4F29FF6D}" type="pres">
      <dgm:prSet presAssocID="{A80FF209-230A-4CB6-8E52-BAEE9B50959E}" presName="hierChild3" presStyleCnt="0"/>
      <dgm:spPr/>
    </dgm:pt>
    <dgm:pt modelId="{B5EA8800-0DF8-4741-B081-A0A3351BE48F}" type="pres">
      <dgm:prSet presAssocID="{DB8ED401-B5E3-4AA6-9865-5FBB972D3D10}" presName="Name19" presStyleLbl="parChTrans1D3" presStyleIdx="0" presStyleCnt="4"/>
      <dgm:spPr/>
    </dgm:pt>
    <dgm:pt modelId="{DFA1DE90-1A2E-4DF9-A89A-025AC686C884}" type="pres">
      <dgm:prSet presAssocID="{C71D38BE-9659-4A85-9AB5-8D69CF245E57}" presName="Name21" presStyleCnt="0"/>
      <dgm:spPr/>
    </dgm:pt>
    <dgm:pt modelId="{BE581630-8197-4E90-8905-F294D3C0FE98}" type="pres">
      <dgm:prSet presAssocID="{C71D38BE-9659-4A85-9AB5-8D69CF245E57}" presName="level2Shape" presStyleLbl="node3" presStyleIdx="0" presStyleCnt="4" custScaleY="73441"/>
      <dgm:spPr/>
    </dgm:pt>
    <dgm:pt modelId="{BA7239D3-2819-4C7F-B50E-C1D463A4BBC6}" type="pres">
      <dgm:prSet presAssocID="{C71D38BE-9659-4A85-9AB5-8D69CF245E57}" presName="hierChild3" presStyleCnt="0"/>
      <dgm:spPr/>
    </dgm:pt>
    <dgm:pt modelId="{E3BB0C83-FB1F-4657-94B3-9092E52EB858}" type="pres">
      <dgm:prSet presAssocID="{A8D8F2A0-8803-453B-BD41-292DD09A66F1}" presName="Name19" presStyleLbl="parChTrans1D3" presStyleIdx="1" presStyleCnt="4"/>
      <dgm:spPr/>
    </dgm:pt>
    <dgm:pt modelId="{5316BCC5-9FCA-4FA4-8DA4-3AED31DF12AA}" type="pres">
      <dgm:prSet presAssocID="{F54322DC-CF5F-49A8-8D2A-6D12D911D6A2}" presName="Name21" presStyleCnt="0"/>
      <dgm:spPr/>
    </dgm:pt>
    <dgm:pt modelId="{D8F59330-045E-412E-88D2-CE7B209EFA5C}" type="pres">
      <dgm:prSet presAssocID="{F54322DC-CF5F-49A8-8D2A-6D12D911D6A2}" presName="level2Shape" presStyleLbl="node3" presStyleIdx="1" presStyleCnt="4" custScaleY="72688" custLinFactNeighborX="793" custLinFactNeighborY="-3014"/>
      <dgm:spPr/>
    </dgm:pt>
    <dgm:pt modelId="{32C14059-96DE-4217-B3AA-058EA0E8DB2B}" type="pres">
      <dgm:prSet presAssocID="{F54322DC-CF5F-49A8-8D2A-6D12D911D6A2}" presName="hierChild3" presStyleCnt="0"/>
      <dgm:spPr/>
    </dgm:pt>
    <dgm:pt modelId="{B4531967-8300-4CAD-B33C-E18EDA6E2614}" type="pres">
      <dgm:prSet presAssocID="{BDE89AAD-2CAD-4E06-B402-4F54D9C8D35C}" presName="Name19" presStyleLbl="parChTrans1D2" presStyleIdx="1" presStyleCnt="2"/>
      <dgm:spPr/>
    </dgm:pt>
    <dgm:pt modelId="{C418C250-DD5B-4C0B-91D5-F111046D83CF}" type="pres">
      <dgm:prSet presAssocID="{2F819814-1458-4157-AFCA-BB420CDCA147}" presName="Name21" presStyleCnt="0"/>
      <dgm:spPr/>
    </dgm:pt>
    <dgm:pt modelId="{2E5CB685-91DE-4A62-99E4-6B41CEACEEBB}" type="pres">
      <dgm:prSet presAssocID="{2F819814-1458-4157-AFCA-BB420CDCA147}" presName="level2Shape" presStyleLbl="node2" presStyleIdx="1" presStyleCnt="2" custScaleX="194179" custScaleY="51608"/>
      <dgm:spPr/>
    </dgm:pt>
    <dgm:pt modelId="{633A2704-4893-4DCC-8F16-0D7A5A365468}" type="pres">
      <dgm:prSet presAssocID="{2F819814-1458-4157-AFCA-BB420CDCA147}" presName="hierChild3" presStyleCnt="0"/>
      <dgm:spPr/>
    </dgm:pt>
    <dgm:pt modelId="{0DE3B729-49BD-4278-8019-447E5F4AA695}" type="pres">
      <dgm:prSet presAssocID="{6EBD71E9-2300-401D-B1F5-4C479FA43634}" presName="Name19" presStyleLbl="parChTrans1D3" presStyleIdx="2" presStyleCnt="4"/>
      <dgm:spPr/>
    </dgm:pt>
    <dgm:pt modelId="{BDB9A769-99DA-48F0-BBEF-E24D7E0B4583}" type="pres">
      <dgm:prSet presAssocID="{B4467952-7655-44C2-80C6-372225FE7335}" presName="Name21" presStyleCnt="0"/>
      <dgm:spPr/>
    </dgm:pt>
    <dgm:pt modelId="{693505B4-F602-49A0-8AB0-8DB99A9463E5}" type="pres">
      <dgm:prSet presAssocID="{B4467952-7655-44C2-80C6-372225FE7335}" presName="level2Shape" presStyleLbl="node3" presStyleIdx="2" presStyleCnt="4" custScaleY="74974"/>
      <dgm:spPr/>
    </dgm:pt>
    <dgm:pt modelId="{A75B9900-AC6D-47C5-96EB-F883A820227A}" type="pres">
      <dgm:prSet presAssocID="{B4467952-7655-44C2-80C6-372225FE7335}" presName="hierChild3" presStyleCnt="0"/>
      <dgm:spPr/>
    </dgm:pt>
    <dgm:pt modelId="{ED293E13-BBFC-4202-A29C-1BFC0C21CD3C}" type="pres">
      <dgm:prSet presAssocID="{59DA2A6F-BD58-4567-A779-E2F6006EF636}" presName="Name19" presStyleLbl="parChTrans1D3" presStyleIdx="3" presStyleCnt="4"/>
      <dgm:spPr/>
    </dgm:pt>
    <dgm:pt modelId="{0440B441-B6EA-4158-ABFF-86511B48A1CB}" type="pres">
      <dgm:prSet presAssocID="{30B25A21-572E-4221-A16B-D40D67950094}" presName="Name21" presStyleCnt="0"/>
      <dgm:spPr/>
    </dgm:pt>
    <dgm:pt modelId="{482434EF-2B2D-44A5-BE36-9FCD19329004}" type="pres">
      <dgm:prSet presAssocID="{30B25A21-572E-4221-A16B-D40D67950094}" presName="level2Shape" presStyleLbl="node3" presStyleIdx="3" presStyleCnt="4" custScaleY="67643"/>
      <dgm:spPr/>
    </dgm:pt>
    <dgm:pt modelId="{0A783BBC-5F51-4C47-8F20-5D6DB6E867AA}" type="pres">
      <dgm:prSet presAssocID="{30B25A21-572E-4221-A16B-D40D67950094}" presName="hierChild3" presStyleCnt="0"/>
      <dgm:spPr/>
    </dgm:pt>
    <dgm:pt modelId="{E808E847-1CB1-4E82-B171-DAF091BF1C57}" type="pres">
      <dgm:prSet presAssocID="{A1F2D905-08FF-4C42-BF88-33303603B86C}" presName="bgShapesFlow" presStyleCnt="0"/>
      <dgm:spPr/>
    </dgm:pt>
  </dgm:ptLst>
  <dgm:cxnLst>
    <dgm:cxn modelId="{C45C5008-2E6F-4E1C-BC93-D96002DED372}" type="presOf" srcId="{A8D8F2A0-8803-453B-BD41-292DD09A66F1}" destId="{E3BB0C83-FB1F-4657-94B3-9092E52EB858}" srcOrd="0" destOrd="0" presId="urn:microsoft.com/office/officeart/2005/8/layout/hierarchy6"/>
    <dgm:cxn modelId="{4258660C-0DD4-406B-B0F2-86CF5AC7D4D7}" srcId="{A1F2D905-08FF-4C42-BF88-33303603B86C}" destId="{8093F292-B6F0-4462-B430-45749A489CA5}" srcOrd="0" destOrd="0" parTransId="{D2FD570D-937B-416B-B4BC-B55D36106ACF}" sibTransId="{9E749485-F0D9-4D85-A3A4-56CD24D3A2FB}"/>
    <dgm:cxn modelId="{CA64630F-8B65-4664-A0DD-E5AD604DAD26}" srcId="{2F819814-1458-4157-AFCA-BB420CDCA147}" destId="{30B25A21-572E-4221-A16B-D40D67950094}" srcOrd="1" destOrd="0" parTransId="{59DA2A6F-BD58-4567-A779-E2F6006EF636}" sibTransId="{F9777A36-B71B-4A23-9CD1-348967B182D0}"/>
    <dgm:cxn modelId="{8984EF17-91A4-4F37-A606-8F6DC38316A2}" type="presOf" srcId="{2F819814-1458-4157-AFCA-BB420CDCA147}" destId="{2E5CB685-91DE-4A62-99E4-6B41CEACEEBB}" srcOrd="0" destOrd="0" presId="urn:microsoft.com/office/officeart/2005/8/layout/hierarchy6"/>
    <dgm:cxn modelId="{72DC922A-E86F-4B3F-A766-4B569889A34B}" type="presOf" srcId="{30B25A21-572E-4221-A16B-D40D67950094}" destId="{482434EF-2B2D-44A5-BE36-9FCD19329004}" srcOrd="0" destOrd="0" presId="urn:microsoft.com/office/officeart/2005/8/layout/hierarchy6"/>
    <dgm:cxn modelId="{C904EF2A-706A-47E2-8198-9799E2AB8B34}" type="presOf" srcId="{BDE89AAD-2CAD-4E06-B402-4F54D9C8D35C}" destId="{B4531967-8300-4CAD-B33C-E18EDA6E2614}" srcOrd="0" destOrd="0" presId="urn:microsoft.com/office/officeart/2005/8/layout/hierarchy6"/>
    <dgm:cxn modelId="{B4DC546B-5A38-42D7-879A-607178D32407}" type="presOf" srcId="{59DA2A6F-BD58-4567-A779-E2F6006EF636}" destId="{ED293E13-BBFC-4202-A29C-1BFC0C21CD3C}" srcOrd="0" destOrd="0" presId="urn:microsoft.com/office/officeart/2005/8/layout/hierarchy6"/>
    <dgm:cxn modelId="{F1BF1C6E-F595-4CF0-9591-AABB861AB513}" srcId="{A80FF209-230A-4CB6-8E52-BAEE9B50959E}" destId="{C71D38BE-9659-4A85-9AB5-8D69CF245E57}" srcOrd="0" destOrd="0" parTransId="{DB8ED401-B5E3-4AA6-9865-5FBB972D3D10}" sibTransId="{1F44B2BF-BA7D-41B2-9C9E-5A55BDAE0206}"/>
    <dgm:cxn modelId="{01602F4F-0985-4E54-A134-5561D4A67C6B}" type="presOf" srcId="{C71D38BE-9659-4A85-9AB5-8D69CF245E57}" destId="{BE581630-8197-4E90-8905-F294D3C0FE98}" srcOrd="0" destOrd="0" presId="urn:microsoft.com/office/officeart/2005/8/layout/hierarchy6"/>
    <dgm:cxn modelId="{6D6F8455-A4BC-46D0-A5A7-59052BF38E16}" type="presOf" srcId="{6EBD71E9-2300-401D-B1F5-4C479FA43634}" destId="{0DE3B729-49BD-4278-8019-447E5F4AA695}" srcOrd="0" destOrd="0" presId="urn:microsoft.com/office/officeart/2005/8/layout/hierarchy6"/>
    <dgm:cxn modelId="{0A745D78-89E0-4466-9E9C-8CFEC4DF3EE3}" srcId="{A80FF209-230A-4CB6-8E52-BAEE9B50959E}" destId="{F54322DC-CF5F-49A8-8D2A-6D12D911D6A2}" srcOrd="1" destOrd="0" parTransId="{A8D8F2A0-8803-453B-BD41-292DD09A66F1}" sibTransId="{3B0AA8BE-20D1-4CBF-B42C-E463CCD445E7}"/>
    <dgm:cxn modelId="{9EAE1D8E-5175-41DB-AC07-053E1E95DE75}" type="presOf" srcId="{A1F2D905-08FF-4C42-BF88-33303603B86C}" destId="{80451799-1F58-4AD0-A025-703F75EA9020}" srcOrd="0" destOrd="0" presId="urn:microsoft.com/office/officeart/2005/8/layout/hierarchy6"/>
    <dgm:cxn modelId="{B4238F98-3749-44FC-88DE-4B8E54747768}" type="presOf" srcId="{B4467952-7655-44C2-80C6-372225FE7335}" destId="{693505B4-F602-49A0-8AB0-8DB99A9463E5}" srcOrd="0" destOrd="0" presId="urn:microsoft.com/office/officeart/2005/8/layout/hierarchy6"/>
    <dgm:cxn modelId="{DC11DA9E-AF45-4796-9236-5B05AEAB1016}" type="presOf" srcId="{DB8ED401-B5E3-4AA6-9865-5FBB972D3D10}" destId="{B5EA8800-0DF8-4741-B081-A0A3351BE48F}" srcOrd="0" destOrd="0" presId="urn:microsoft.com/office/officeart/2005/8/layout/hierarchy6"/>
    <dgm:cxn modelId="{EE607BA1-AF61-4166-831C-981B00538D03}" type="presOf" srcId="{F54322DC-CF5F-49A8-8D2A-6D12D911D6A2}" destId="{D8F59330-045E-412E-88D2-CE7B209EFA5C}" srcOrd="0" destOrd="0" presId="urn:microsoft.com/office/officeart/2005/8/layout/hierarchy6"/>
    <dgm:cxn modelId="{DCA664A5-EC6B-4688-A6A0-708EC57C1A54}" srcId="{2F819814-1458-4157-AFCA-BB420CDCA147}" destId="{B4467952-7655-44C2-80C6-372225FE7335}" srcOrd="0" destOrd="0" parTransId="{6EBD71E9-2300-401D-B1F5-4C479FA43634}" sibTransId="{FE287EC0-966B-4F29-972D-E7A7388C67B2}"/>
    <dgm:cxn modelId="{3C37F5B4-ACD4-47A3-9FF3-55699A8B7372}" srcId="{8093F292-B6F0-4462-B430-45749A489CA5}" destId="{2F819814-1458-4157-AFCA-BB420CDCA147}" srcOrd="1" destOrd="0" parTransId="{BDE89AAD-2CAD-4E06-B402-4F54D9C8D35C}" sibTransId="{371CAD77-FA33-46B5-81E8-0F30F2018067}"/>
    <dgm:cxn modelId="{885F22B8-C91D-43CA-BDFA-ECC99B10ED69}" type="presOf" srcId="{8093F292-B6F0-4462-B430-45749A489CA5}" destId="{247F4660-5BB4-4FF3-BF76-0F63CB320257}" srcOrd="0" destOrd="0" presId="urn:microsoft.com/office/officeart/2005/8/layout/hierarchy6"/>
    <dgm:cxn modelId="{296636CB-1F96-4899-AF4B-DB3443167784}" type="presOf" srcId="{CB093475-066D-456E-839F-9008D7E10E8A}" destId="{1B33ED9E-5CF4-4FFF-AF83-CCE23357B961}" srcOrd="0" destOrd="0" presId="urn:microsoft.com/office/officeart/2005/8/layout/hierarchy6"/>
    <dgm:cxn modelId="{C987A0CF-1152-4763-B2D6-2A3C79166FEF}" type="presOf" srcId="{A80FF209-230A-4CB6-8E52-BAEE9B50959E}" destId="{6BA2A02B-BC97-463B-B77B-D16207C0D756}" srcOrd="0" destOrd="0" presId="urn:microsoft.com/office/officeart/2005/8/layout/hierarchy6"/>
    <dgm:cxn modelId="{BD9625E0-7245-44B2-AA43-CA749920A252}" srcId="{8093F292-B6F0-4462-B430-45749A489CA5}" destId="{A80FF209-230A-4CB6-8E52-BAEE9B50959E}" srcOrd="0" destOrd="0" parTransId="{CB093475-066D-456E-839F-9008D7E10E8A}" sibTransId="{14B21CBF-2364-47C2-AEAD-569995B59C30}"/>
    <dgm:cxn modelId="{71FA96C5-1527-4333-8970-BE12589536B4}" type="presParOf" srcId="{80451799-1F58-4AD0-A025-703F75EA9020}" destId="{3457E05B-DDD9-483C-BB80-E9C997445864}" srcOrd="0" destOrd="0" presId="urn:microsoft.com/office/officeart/2005/8/layout/hierarchy6"/>
    <dgm:cxn modelId="{B7269E77-D79C-47DB-906A-8265BB011209}" type="presParOf" srcId="{3457E05B-DDD9-483C-BB80-E9C997445864}" destId="{054E9F1E-6303-4F1C-A1CC-8EAF80BA738B}" srcOrd="0" destOrd="0" presId="urn:microsoft.com/office/officeart/2005/8/layout/hierarchy6"/>
    <dgm:cxn modelId="{B857E720-2B53-4FC6-8140-9320B8983607}" type="presParOf" srcId="{054E9F1E-6303-4F1C-A1CC-8EAF80BA738B}" destId="{D19A3CFD-819B-4901-9586-6AB08E93084F}" srcOrd="0" destOrd="0" presId="urn:microsoft.com/office/officeart/2005/8/layout/hierarchy6"/>
    <dgm:cxn modelId="{4E0279A1-8078-44E5-ABF7-722A883CA81E}" type="presParOf" srcId="{D19A3CFD-819B-4901-9586-6AB08E93084F}" destId="{247F4660-5BB4-4FF3-BF76-0F63CB320257}" srcOrd="0" destOrd="0" presId="urn:microsoft.com/office/officeart/2005/8/layout/hierarchy6"/>
    <dgm:cxn modelId="{413497D9-A898-482C-AF07-160A18668E27}" type="presParOf" srcId="{D19A3CFD-819B-4901-9586-6AB08E93084F}" destId="{112DC779-D44B-4F9E-A377-62CA4D1C9AA7}" srcOrd="1" destOrd="0" presId="urn:microsoft.com/office/officeart/2005/8/layout/hierarchy6"/>
    <dgm:cxn modelId="{23CE46F8-C5BE-485D-AD20-A1FDC0E030F7}" type="presParOf" srcId="{112DC779-D44B-4F9E-A377-62CA4D1C9AA7}" destId="{1B33ED9E-5CF4-4FFF-AF83-CCE23357B961}" srcOrd="0" destOrd="0" presId="urn:microsoft.com/office/officeart/2005/8/layout/hierarchy6"/>
    <dgm:cxn modelId="{847A3187-FB57-491E-9A39-918742733B88}" type="presParOf" srcId="{112DC779-D44B-4F9E-A377-62CA4D1C9AA7}" destId="{97BDDB31-D8A0-4AA6-90D8-0F7E18C22EFD}" srcOrd="1" destOrd="0" presId="urn:microsoft.com/office/officeart/2005/8/layout/hierarchy6"/>
    <dgm:cxn modelId="{E319CA85-19E9-4982-A574-ADDBC61C4C6E}" type="presParOf" srcId="{97BDDB31-D8A0-4AA6-90D8-0F7E18C22EFD}" destId="{6BA2A02B-BC97-463B-B77B-D16207C0D756}" srcOrd="0" destOrd="0" presId="urn:microsoft.com/office/officeart/2005/8/layout/hierarchy6"/>
    <dgm:cxn modelId="{B63429BE-80B3-4003-9BFA-94353E611ECB}" type="presParOf" srcId="{97BDDB31-D8A0-4AA6-90D8-0F7E18C22EFD}" destId="{906E5B02-017A-4FD6-8B20-B2CF4F29FF6D}" srcOrd="1" destOrd="0" presId="urn:microsoft.com/office/officeart/2005/8/layout/hierarchy6"/>
    <dgm:cxn modelId="{CBA40A0E-F080-40F2-BA54-7EA7C5E29FC3}" type="presParOf" srcId="{906E5B02-017A-4FD6-8B20-B2CF4F29FF6D}" destId="{B5EA8800-0DF8-4741-B081-A0A3351BE48F}" srcOrd="0" destOrd="0" presId="urn:microsoft.com/office/officeart/2005/8/layout/hierarchy6"/>
    <dgm:cxn modelId="{745581A4-62E0-46DA-B30F-E8ECFFC880DB}" type="presParOf" srcId="{906E5B02-017A-4FD6-8B20-B2CF4F29FF6D}" destId="{DFA1DE90-1A2E-4DF9-A89A-025AC686C884}" srcOrd="1" destOrd="0" presId="urn:microsoft.com/office/officeart/2005/8/layout/hierarchy6"/>
    <dgm:cxn modelId="{3FF26807-8DA8-4A15-A90D-508C3D25144A}" type="presParOf" srcId="{DFA1DE90-1A2E-4DF9-A89A-025AC686C884}" destId="{BE581630-8197-4E90-8905-F294D3C0FE98}" srcOrd="0" destOrd="0" presId="urn:microsoft.com/office/officeart/2005/8/layout/hierarchy6"/>
    <dgm:cxn modelId="{80384F86-854B-4818-92D5-5126BA868009}" type="presParOf" srcId="{DFA1DE90-1A2E-4DF9-A89A-025AC686C884}" destId="{BA7239D3-2819-4C7F-B50E-C1D463A4BBC6}" srcOrd="1" destOrd="0" presId="urn:microsoft.com/office/officeart/2005/8/layout/hierarchy6"/>
    <dgm:cxn modelId="{4FD94C8D-8724-4932-953A-062133B7EC5B}" type="presParOf" srcId="{906E5B02-017A-4FD6-8B20-B2CF4F29FF6D}" destId="{E3BB0C83-FB1F-4657-94B3-9092E52EB858}" srcOrd="2" destOrd="0" presId="urn:microsoft.com/office/officeart/2005/8/layout/hierarchy6"/>
    <dgm:cxn modelId="{AD85152C-98C0-4A7A-9FCE-43423DA3C44E}" type="presParOf" srcId="{906E5B02-017A-4FD6-8B20-B2CF4F29FF6D}" destId="{5316BCC5-9FCA-4FA4-8DA4-3AED31DF12AA}" srcOrd="3" destOrd="0" presId="urn:microsoft.com/office/officeart/2005/8/layout/hierarchy6"/>
    <dgm:cxn modelId="{50FCD2FC-2766-4955-9B96-5C3E222E481B}" type="presParOf" srcId="{5316BCC5-9FCA-4FA4-8DA4-3AED31DF12AA}" destId="{D8F59330-045E-412E-88D2-CE7B209EFA5C}" srcOrd="0" destOrd="0" presId="urn:microsoft.com/office/officeart/2005/8/layout/hierarchy6"/>
    <dgm:cxn modelId="{B97A853C-14BC-4F8A-86D5-54721E88A43C}" type="presParOf" srcId="{5316BCC5-9FCA-4FA4-8DA4-3AED31DF12AA}" destId="{32C14059-96DE-4217-B3AA-058EA0E8DB2B}" srcOrd="1" destOrd="0" presId="urn:microsoft.com/office/officeart/2005/8/layout/hierarchy6"/>
    <dgm:cxn modelId="{E41415C3-680C-4E54-AB42-94C7632D9EFF}" type="presParOf" srcId="{112DC779-D44B-4F9E-A377-62CA4D1C9AA7}" destId="{B4531967-8300-4CAD-B33C-E18EDA6E2614}" srcOrd="2" destOrd="0" presId="urn:microsoft.com/office/officeart/2005/8/layout/hierarchy6"/>
    <dgm:cxn modelId="{D0B8C30F-A815-409B-A7A0-C3E3A2A39020}" type="presParOf" srcId="{112DC779-D44B-4F9E-A377-62CA4D1C9AA7}" destId="{C418C250-DD5B-4C0B-91D5-F111046D83CF}" srcOrd="3" destOrd="0" presId="urn:microsoft.com/office/officeart/2005/8/layout/hierarchy6"/>
    <dgm:cxn modelId="{789B654C-ADE0-4BC7-BB57-428AB4CCC46B}" type="presParOf" srcId="{C418C250-DD5B-4C0B-91D5-F111046D83CF}" destId="{2E5CB685-91DE-4A62-99E4-6B41CEACEEBB}" srcOrd="0" destOrd="0" presId="urn:microsoft.com/office/officeart/2005/8/layout/hierarchy6"/>
    <dgm:cxn modelId="{FB67EF6E-4447-4EEE-95E1-66CD964E523C}" type="presParOf" srcId="{C418C250-DD5B-4C0B-91D5-F111046D83CF}" destId="{633A2704-4893-4DCC-8F16-0D7A5A365468}" srcOrd="1" destOrd="0" presId="urn:microsoft.com/office/officeart/2005/8/layout/hierarchy6"/>
    <dgm:cxn modelId="{2A2FF2B3-6E2E-4ACF-8472-1ADEC3BE5558}" type="presParOf" srcId="{633A2704-4893-4DCC-8F16-0D7A5A365468}" destId="{0DE3B729-49BD-4278-8019-447E5F4AA695}" srcOrd="0" destOrd="0" presId="urn:microsoft.com/office/officeart/2005/8/layout/hierarchy6"/>
    <dgm:cxn modelId="{C66D5E8E-1AE3-4429-A108-51205635F00C}" type="presParOf" srcId="{633A2704-4893-4DCC-8F16-0D7A5A365468}" destId="{BDB9A769-99DA-48F0-BBEF-E24D7E0B4583}" srcOrd="1" destOrd="0" presId="urn:microsoft.com/office/officeart/2005/8/layout/hierarchy6"/>
    <dgm:cxn modelId="{297B00A7-8042-4825-A39C-EB048F86976F}" type="presParOf" srcId="{BDB9A769-99DA-48F0-BBEF-E24D7E0B4583}" destId="{693505B4-F602-49A0-8AB0-8DB99A9463E5}" srcOrd="0" destOrd="0" presId="urn:microsoft.com/office/officeart/2005/8/layout/hierarchy6"/>
    <dgm:cxn modelId="{A969B5D5-B65B-4E0B-A121-5FEA9C155E0A}" type="presParOf" srcId="{BDB9A769-99DA-48F0-BBEF-E24D7E0B4583}" destId="{A75B9900-AC6D-47C5-96EB-F883A820227A}" srcOrd="1" destOrd="0" presId="urn:microsoft.com/office/officeart/2005/8/layout/hierarchy6"/>
    <dgm:cxn modelId="{3F3900D9-3BCA-42C8-8E8F-494D8665D5FE}" type="presParOf" srcId="{633A2704-4893-4DCC-8F16-0D7A5A365468}" destId="{ED293E13-BBFC-4202-A29C-1BFC0C21CD3C}" srcOrd="2" destOrd="0" presId="urn:microsoft.com/office/officeart/2005/8/layout/hierarchy6"/>
    <dgm:cxn modelId="{62112B6E-A3A1-45AF-8F60-39B653B02AC5}" type="presParOf" srcId="{633A2704-4893-4DCC-8F16-0D7A5A365468}" destId="{0440B441-B6EA-4158-ABFF-86511B48A1CB}" srcOrd="3" destOrd="0" presId="urn:microsoft.com/office/officeart/2005/8/layout/hierarchy6"/>
    <dgm:cxn modelId="{DBF19F6D-B615-4B43-B9FA-07990B875990}" type="presParOf" srcId="{0440B441-B6EA-4158-ABFF-86511B48A1CB}" destId="{482434EF-2B2D-44A5-BE36-9FCD19329004}" srcOrd="0" destOrd="0" presId="urn:microsoft.com/office/officeart/2005/8/layout/hierarchy6"/>
    <dgm:cxn modelId="{09685D39-F99A-4604-A9E5-CE6644D3D15D}" type="presParOf" srcId="{0440B441-B6EA-4158-ABFF-86511B48A1CB}" destId="{0A783BBC-5F51-4C47-8F20-5D6DB6E867AA}" srcOrd="1" destOrd="0" presId="urn:microsoft.com/office/officeart/2005/8/layout/hierarchy6"/>
    <dgm:cxn modelId="{B25AE314-1945-4243-9DBB-F50462A62318}" type="presParOf" srcId="{80451799-1F58-4AD0-A025-703F75EA9020}" destId="{E808E847-1CB1-4E82-B171-DAF091BF1C5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F4660-5BB4-4FF3-BF76-0F63CB320257}">
      <dsp:nvSpPr>
        <dsp:cNvPr id="0" name=""/>
        <dsp:cNvSpPr/>
      </dsp:nvSpPr>
      <dsp:spPr>
        <a:xfrm>
          <a:off x="2902675" y="294522"/>
          <a:ext cx="3061154" cy="6752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Preferential Tariff</a:t>
          </a:r>
        </a:p>
      </dsp:txBody>
      <dsp:txXfrm>
        <a:off x="2922453" y="314300"/>
        <a:ext cx="3021598" cy="635711"/>
      </dsp:txXfrm>
    </dsp:sp>
    <dsp:sp modelId="{1B33ED9E-5CF4-4FFF-AF83-CCE23357B961}">
      <dsp:nvSpPr>
        <dsp:cNvPr id="0" name=""/>
        <dsp:cNvSpPr/>
      </dsp:nvSpPr>
      <dsp:spPr>
        <a:xfrm>
          <a:off x="2062108" y="969790"/>
          <a:ext cx="2371144" cy="477052"/>
        </a:xfrm>
        <a:custGeom>
          <a:avLst/>
          <a:gdLst/>
          <a:ahLst/>
          <a:cxnLst/>
          <a:rect l="0" t="0" r="0" b="0"/>
          <a:pathLst>
            <a:path>
              <a:moveTo>
                <a:pt x="2371144" y="0"/>
              </a:moveTo>
              <a:lnTo>
                <a:pt x="2371144" y="238526"/>
              </a:lnTo>
              <a:lnTo>
                <a:pt x="0" y="238526"/>
              </a:lnTo>
              <a:lnTo>
                <a:pt x="0" y="477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A2A02B-BC97-463B-B77B-D16207C0D756}">
      <dsp:nvSpPr>
        <dsp:cNvPr id="0" name=""/>
        <dsp:cNvSpPr/>
      </dsp:nvSpPr>
      <dsp:spPr>
        <a:xfrm>
          <a:off x="416260" y="1446842"/>
          <a:ext cx="3291696" cy="63932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Nationalization Rate of the Entity 25%</a:t>
          </a:r>
        </a:p>
      </dsp:txBody>
      <dsp:txXfrm>
        <a:off x="434985" y="1465567"/>
        <a:ext cx="3254246" cy="601871"/>
      </dsp:txXfrm>
    </dsp:sp>
    <dsp:sp modelId="{B5EA8800-0DF8-4741-B081-A0A3351BE48F}">
      <dsp:nvSpPr>
        <dsp:cNvPr id="0" name=""/>
        <dsp:cNvSpPr/>
      </dsp:nvSpPr>
      <dsp:spPr>
        <a:xfrm>
          <a:off x="899293" y="2086164"/>
          <a:ext cx="1162814" cy="477052"/>
        </a:xfrm>
        <a:custGeom>
          <a:avLst/>
          <a:gdLst/>
          <a:ahLst/>
          <a:cxnLst/>
          <a:rect l="0" t="0" r="0" b="0"/>
          <a:pathLst>
            <a:path>
              <a:moveTo>
                <a:pt x="1162814" y="0"/>
              </a:moveTo>
              <a:lnTo>
                <a:pt x="1162814" y="238526"/>
              </a:lnTo>
              <a:lnTo>
                <a:pt x="0" y="238526"/>
              </a:lnTo>
              <a:lnTo>
                <a:pt x="0" y="4770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581630-8197-4E90-8905-F294D3C0FE98}">
      <dsp:nvSpPr>
        <dsp:cNvPr id="0" name=""/>
        <dsp:cNvSpPr/>
      </dsp:nvSpPr>
      <dsp:spPr>
        <a:xfrm>
          <a:off x="4820" y="2563216"/>
          <a:ext cx="1788945" cy="87587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a) If less than 25%-</a:t>
          </a:r>
          <a:r>
            <a:rPr lang="en-US" sz="1200" b="1" kern="1200" dirty="0"/>
            <a:t>It must not be less than 10%</a:t>
          </a:r>
          <a:r>
            <a:rPr lang="en-US" sz="1200" kern="1200" dirty="0"/>
            <a:t>,it can meet criteria of 25% by taking Product Value Added by max 15%</a:t>
          </a:r>
        </a:p>
      </dsp:txBody>
      <dsp:txXfrm>
        <a:off x="30474" y="2588870"/>
        <a:ext cx="1737637" cy="824571"/>
      </dsp:txXfrm>
    </dsp:sp>
    <dsp:sp modelId="{E3BB0C83-FB1F-4657-94B3-9092E52EB858}">
      <dsp:nvSpPr>
        <dsp:cNvPr id="0" name=""/>
        <dsp:cNvSpPr/>
      </dsp:nvSpPr>
      <dsp:spPr>
        <a:xfrm>
          <a:off x="2062108" y="2086164"/>
          <a:ext cx="1177001" cy="441106"/>
        </a:xfrm>
        <a:custGeom>
          <a:avLst/>
          <a:gdLst/>
          <a:ahLst/>
          <a:cxnLst/>
          <a:rect l="0" t="0" r="0" b="0"/>
          <a:pathLst>
            <a:path>
              <a:moveTo>
                <a:pt x="0" y="0"/>
              </a:moveTo>
              <a:lnTo>
                <a:pt x="0" y="220553"/>
              </a:lnTo>
              <a:lnTo>
                <a:pt x="1177001" y="220553"/>
              </a:lnTo>
              <a:lnTo>
                <a:pt x="1177001" y="4411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59330-045E-412E-88D2-CE7B209EFA5C}">
      <dsp:nvSpPr>
        <dsp:cNvPr id="0" name=""/>
        <dsp:cNvSpPr/>
      </dsp:nvSpPr>
      <dsp:spPr>
        <a:xfrm>
          <a:off x="2344636" y="2527270"/>
          <a:ext cx="1788945" cy="86689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 If more than 25%-Extra % can be donated to Product Value Added max. 20%</a:t>
          </a:r>
        </a:p>
      </dsp:txBody>
      <dsp:txXfrm>
        <a:off x="2370027" y="2552661"/>
        <a:ext cx="1738163" cy="816117"/>
      </dsp:txXfrm>
    </dsp:sp>
    <dsp:sp modelId="{B4531967-8300-4CAD-B33C-E18EDA6E2614}">
      <dsp:nvSpPr>
        <dsp:cNvPr id="0" name=""/>
        <dsp:cNvSpPr/>
      </dsp:nvSpPr>
      <dsp:spPr>
        <a:xfrm>
          <a:off x="4433253" y="969790"/>
          <a:ext cx="2280114" cy="477052"/>
        </a:xfrm>
        <a:custGeom>
          <a:avLst/>
          <a:gdLst/>
          <a:ahLst/>
          <a:cxnLst/>
          <a:rect l="0" t="0" r="0" b="0"/>
          <a:pathLst>
            <a:path>
              <a:moveTo>
                <a:pt x="0" y="0"/>
              </a:moveTo>
              <a:lnTo>
                <a:pt x="0" y="238526"/>
              </a:lnTo>
              <a:lnTo>
                <a:pt x="2280114" y="238526"/>
              </a:lnTo>
              <a:lnTo>
                <a:pt x="2280114" y="477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CB685-91DE-4A62-99E4-6B41CEACEEBB}">
      <dsp:nvSpPr>
        <dsp:cNvPr id="0" name=""/>
        <dsp:cNvSpPr/>
      </dsp:nvSpPr>
      <dsp:spPr>
        <a:xfrm>
          <a:off x="4976489" y="1446842"/>
          <a:ext cx="3473757" cy="6154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 Value Added of the Product 40%</a:t>
          </a:r>
        </a:p>
      </dsp:txBody>
      <dsp:txXfrm>
        <a:off x="4994516" y="1464869"/>
        <a:ext cx="3437703" cy="579438"/>
      </dsp:txXfrm>
    </dsp:sp>
    <dsp:sp modelId="{0DE3B729-49BD-4278-8019-447E5F4AA695}">
      <dsp:nvSpPr>
        <dsp:cNvPr id="0" name=""/>
        <dsp:cNvSpPr/>
      </dsp:nvSpPr>
      <dsp:spPr>
        <a:xfrm>
          <a:off x="5550552" y="2062335"/>
          <a:ext cx="1162814" cy="477052"/>
        </a:xfrm>
        <a:custGeom>
          <a:avLst/>
          <a:gdLst/>
          <a:ahLst/>
          <a:cxnLst/>
          <a:rect l="0" t="0" r="0" b="0"/>
          <a:pathLst>
            <a:path>
              <a:moveTo>
                <a:pt x="1162814" y="0"/>
              </a:moveTo>
              <a:lnTo>
                <a:pt x="1162814" y="238526"/>
              </a:lnTo>
              <a:lnTo>
                <a:pt x="0" y="238526"/>
              </a:lnTo>
              <a:lnTo>
                <a:pt x="0" y="4770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505B4-F602-49A0-8AB0-8DB99A9463E5}">
      <dsp:nvSpPr>
        <dsp:cNvPr id="0" name=""/>
        <dsp:cNvSpPr/>
      </dsp:nvSpPr>
      <dsp:spPr>
        <a:xfrm>
          <a:off x="4656079" y="2539387"/>
          <a:ext cx="1788945" cy="89416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 If less than 40%-</a:t>
          </a:r>
          <a:r>
            <a:rPr lang="en-US" sz="1200" b="1" kern="1200" dirty="0"/>
            <a:t>It must not be less than 20%</a:t>
          </a:r>
          <a:r>
            <a:rPr lang="en-US" sz="1200" kern="1200" dirty="0"/>
            <a:t>-To reach the criteria of 40% by taking extra % of Nationalization max. 20%</a:t>
          </a:r>
        </a:p>
      </dsp:txBody>
      <dsp:txXfrm>
        <a:off x="4682268" y="2565576"/>
        <a:ext cx="1736567" cy="841784"/>
      </dsp:txXfrm>
    </dsp:sp>
    <dsp:sp modelId="{ED293E13-BBFC-4202-A29C-1BFC0C21CD3C}">
      <dsp:nvSpPr>
        <dsp:cNvPr id="0" name=""/>
        <dsp:cNvSpPr/>
      </dsp:nvSpPr>
      <dsp:spPr>
        <a:xfrm>
          <a:off x="6713367" y="2062335"/>
          <a:ext cx="1162814" cy="477052"/>
        </a:xfrm>
        <a:custGeom>
          <a:avLst/>
          <a:gdLst/>
          <a:ahLst/>
          <a:cxnLst/>
          <a:rect l="0" t="0" r="0" b="0"/>
          <a:pathLst>
            <a:path>
              <a:moveTo>
                <a:pt x="0" y="0"/>
              </a:moveTo>
              <a:lnTo>
                <a:pt x="0" y="238526"/>
              </a:lnTo>
              <a:lnTo>
                <a:pt x="1162814" y="238526"/>
              </a:lnTo>
              <a:lnTo>
                <a:pt x="1162814" y="4770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434EF-2B2D-44A5-BE36-9FCD19329004}">
      <dsp:nvSpPr>
        <dsp:cNvPr id="0" name=""/>
        <dsp:cNvSpPr/>
      </dsp:nvSpPr>
      <dsp:spPr>
        <a:xfrm>
          <a:off x="6981709" y="2539387"/>
          <a:ext cx="1788945" cy="80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 If more than 40%-Extra % can be donated to Nationalization Rate max 15%</a:t>
          </a:r>
        </a:p>
      </dsp:txBody>
      <dsp:txXfrm>
        <a:off x="7005337" y="2563015"/>
        <a:ext cx="1741689" cy="759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E44F1-2FD5-4D6F-86DD-772E19227897}" type="datetimeFigureOut">
              <a:rPr lang="en-US" smtClean="0"/>
              <a:t>02-Jun-22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D2B19-1505-45F8-9F16-DEC4509E7F43}" type="slidenum">
              <a:rPr lang="en-US" smtClean="0"/>
              <a:t>‹#›</a:t>
            </a:fld>
            <a:endParaRPr lang="en-US"/>
          </a:p>
        </p:txBody>
      </p:sp>
    </p:spTree>
    <p:extLst>
      <p:ext uri="{BB962C8B-B14F-4D97-AF65-F5344CB8AC3E}">
        <p14:creationId xmlns:p14="http://schemas.microsoft.com/office/powerpoint/2010/main" val="138552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0310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18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5981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40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0FA5-894A-8CD0-A956-40DB904AE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1FAA43-A233-2FBF-2CB1-28D853FF0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99CE4-D41B-C27E-0E9E-41796AEE8C78}"/>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E7A66165-3905-F5AD-94D7-990110797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EEA16-4BCE-BBBB-7E0C-11D3FB2F84CB}"/>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204863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E893-B383-AD08-B6AD-48AC7A3A6C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24E0A9-7560-318C-2703-2185987D2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CBDD9-9752-F584-0ABF-692F562B4F9C}"/>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452BC7F4-2352-0E40-2AC2-97F8883C1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E5D58-5BA4-E5AD-39B3-DFBD69BB0993}"/>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368083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827AA-22F0-47EA-CF02-4ACFDCC2C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2A8DD-DA6B-8154-E285-F61F673FC9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B65C2-4ADF-EDA0-54B1-1CEE18CD4337}"/>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8F51D6B0-F69B-6646-A0B4-BE8032BE6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5D6BA-9F38-910B-284B-3407439ED816}"/>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18557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D2AB-64A4-B5E6-C5F6-5D819061B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7CA83-7B10-56FB-F9A8-5479CF046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BEBD1-CFEC-BAA2-9983-792550FEBDB1}"/>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0940B8CF-3C95-A52B-8E29-F7579FE9C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D402C-F4B1-9322-5494-260F34CD8E64}"/>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291296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324F-A278-9A82-FC53-251B11C7F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2DAB6-69C1-BEC2-5F46-2AA714F67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7F55F-20F4-DD54-E8B7-3C1EE3BD77B6}"/>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785E1EDC-7A20-3F6E-DC2B-4E8C158FE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0D515-80EB-D133-047A-2EE6723E752D}"/>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46276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BAC4-552A-7D86-C088-CAC75826F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794A1-834B-7C23-0401-8B5E6747B1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2F683B-A3A3-C0F8-7305-8C4D8EF4B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55938-3429-D033-48C6-6A28329FB135}"/>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6" name="Footer Placeholder 5">
            <a:extLst>
              <a:ext uri="{FF2B5EF4-FFF2-40B4-BE49-F238E27FC236}">
                <a16:creationId xmlns:a16="http://schemas.microsoft.com/office/drawing/2014/main" id="{41712535-B643-FDAC-79C4-ACA2AD972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F81D1-987E-DA93-83B5-48AB893CCCDC}"/>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3129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F63-833C-631F-E5C4-8897A311E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2F9F03-67F2-72BB-7E25-602A3CAE4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4DC96-AA2F-C5F5-DA48-7EBB7DD7E8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CAD89-F0DE-7053-5003-B1BA402A7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91A13E-6A93-2FB6-8410-1897DC2F8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26F07-988C-019C-8A86-AFBBBE62571D}"/>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8" name="Footer Placeholder 7">
            <a:extLst>
              <a:ext uri="{FF2B5EF4-FFF2-40B4-BE49-F238E27FC236}">
                <a16:creationId xmlns:a16="http://schemas.microsoft.com/office/drawing/2014/main" id="{DA6C7FF2-E59C-02D3-5540-E60D8B15B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87BE45-7E36-ECE4-36C7-1A32C67E96D7}"/>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381913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C09-6B76-AD56-8B5D-7C698521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14C1F8-DB73-5A11-43E2-DA2122825626}"/>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4" name="Footer Placeholder 3">
            <a:extLst>
              <a:ext uri="{FF2B5EF4-FFF2-40B4-BE49-F238E27FC236}">
                <a16:creationId xmlns:a16="http://schemas.microsoft.com/office/drawing/2014/main" id="{E06DD046-0282-5987-782B-CCA26727F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3FE97-216E-6F3E-2551-9FAA9D9B67BD}"/>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90602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09BC8-EBC0-7C21-47A0-61EB88B418BB}"/>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3" name="Footer Placeholder 2">
            <a:extLst>
              <a:ext uri="{FF2B5EF4-FFF2-40B4-BE49-F238E27FC236}">
                <a16:creationId xmlns:a16="http://schemas.microsoft.com/office/drawing/2014/main" id="{3E4C0275-1797-9EC4-D4A0-A34C1E515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396D0-CC4F-1576-5157-0C1FE82F1A47}"/>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172475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2100-69F2-005C-96E5-6C399A46B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7D9907-3F08-2F9D-BBDC-05F94577B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B288A5-05AC-8B8A-00F4-A2B6C9175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74FDD-319A-69B8-CA32-EE9999C14EDA}"/>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6" name="Footer Placeholder 5">
            <a:extLst>
              <a:ext uri="{FF2B5EF4-FFF2-40B4-BE49-F238E27FC236}">
                <a16:creationId xmlns:a16="http://schemas.microsoft.com/office/drawing/2014/main" id="{65A1EADB-8E06-D0A2-CCD7-FCD1952C6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027AA-F3CE-93A1-47A0-DFA21050C798}"/>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124203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FCBB-E99F-26E6-D40E-5C75F482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AC369-9F1E-6E32-8FC8-A38ABF37D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05B7DD-868D-9F32-308F-95123E744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95333-5F10-E6AB-FD7F-76D8B52132EA}"/>
              </a:ext>
            </a:extLst>
          </p:cNvPr>
          <p:cNvSpPr>
            <a:spLocks noGrp="1"/>
          </p:cNvSpPr>
          <p:nvPr>
            <p:ph type="dt" sz="half" idx="10"/>
          </p:nvPr>
        </p:nvSpPr>
        <p:spPr/>
        <p:txBody>
          <a:bodyPr/>
          <a:lstStyle/>
          <a:p>
            <a:fld id="{3F3ED8F0-C024-4984-BFE6-0AD0AA2A02F6}" type="datetimeFigureOut">
              <a:rPr lang="en-US" smtClean="0"/>
              <a:t>02-Jun-22</a:t>
            </a:fld>
            <a:endParaRPr lang="en-US"/>
          </a:p>
        </p:txBody>
      </p:sp>
      <p:sp>
        <p:nvSpPr>
          <p:cNvPr id="6" name="Footer Placeholder 5">
            <a:extLst>
              <a:ext uri="{FF2B5EF4-FFF2-40B4-BE49-F238E27FC236}">
                <a16:creationId xmlns:a16="http://schemas.microsoft.com/office/drawing/2014/main" id="{1D4C5C6A-93CA-0DAF-A8B7-AB778C8C4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53283-DFA0-C69D-7156-C64AADF89CEB}"/>
              </a:ext>
            </a:extLst>
          </p:cNvPr>
          <p:cNvSpPr>
            <a:spLocks noGrp="1"/>
          </p:cNvSpPr>
          <p:nvPr>
            <p:ph type="sldNum" sz="quarter" idx="12"/>
          </p:nvPr>
        </p:nvSpPr>
        <p:spPr/>
        <p:txBody>
          <a:bodyPr/>
          <a:lstStyle/>
          <a:p>
            <a:fld id="{8F3B4411-AE46-478D-9DF6-7FD4359405BB}" type="slidenum">
              <a:rPr lang="en-US" smtClean="0"/>
              <a:t>‹#›</a:t>
            </a:fld>
            <a:endParaRPr lang="en-US"/>
          </a:p>
        </p:txBody>
      </p:sp>
    </p:spTree>
    <p:extLst>
      <p:ext uri="{BB962C8B-B14F-4D97-AF65-F5344CB8AC3E}">
        <p14:creationId xmlns:p14="http://schemas.microsoft.com/office/powerpoint/2010/main" val="237221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9F367-3244-E2D5-A25B-EFF6D1863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59D48-BEB4-9B2A-1D1A-4AA09F0D6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05A20-F23A-0492-5EB1-84D426E8E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ED8F0-C024-4984-BFE6-0AD0AA2A02F6}" type="datetimeFigureOut">
              <a:rPr lang="en-US" smtClean="0"/>
              <a:t>02-Jun-22</a:t>
            </a:fld>
            <a:endParaRPr lang="en-US"/>
          </a:p>
        </p:txBody>
      </p:sp>
      <p:sp>
        <p:nvSpPr>
          <p:cNvPr id="5" name="Footer Placeholder 4">
            <a:extLst>
              <a:ext uri="{FF2B5EF4-FFF2-40B4-BE49-F238E27FC236}">
                <a16:creationId xmlns:a16="http://schemas.microsoft.com/office/drawing/2014/main" id="{8484CEB0-3310-81E8-3571-EC827DDC8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099B92-FD3E-4DD3-2BE2-DBB4CD0E5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B4411-AE46-478D-9DF6-7FD4359405BB}" type="slidenum">
              <a:rPr lang="en-US" smtClean="0"/>
              <a:t>‹#›</a:t>
            </a:fld>
            <a:endParaRPr lang="en-US"/>
          </a:p>
        </p:txBody>
      </p:sp>
    </p:spTree>
    <p:extLst>
      <p:ext uri="{BB962C8B-B14F-4D97-AF65-F5344CB8AC3E}">
        <p14:creationId xmlns:p14="http://schemas.microsoft.com/office/powerpoint/2010/main" val="6356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3"/>
          <a:srcRect/>
          <a:stretch>
            <a:fillRect/>
          </a:stretch>
        </p:blipFill>
        <p:spPr bwMode="auto">
          <a:xfrm>
            <a:off x="1123951" y="5667376"/>
            <a:ext cx="4900613" cy="1190625"/>
          </a:xfrm>
          <a:prstGeom prst="rect">
            <a:avLst/>
          </a:prstGeom>
          <a:noFill/>
          <a:ln w="9525">
            <a:noFill/>
            <a:miter lim="800000"/>
            <a:headEnd/>
            <a:tailEnd/>
          </a:ln>
        </p:spPr>
      </p:pic>
      <p:pic>
        <p:nvPicPr>
          <p:cNvPr id="20482" name="Picture 4"/>
          <p:cNvPicPr>
            <a:picLocks noChangeAspect="1"/>
          </p:cNvPicPr>
          <p:nvPr/>
        </p:nvPicPr>
        <p:blipFill>
          <a:blip r:embed="rId4"/>
          <a:srcRect/>
          <a:stretch>
            <a:fillRect/>
          </a:stretch>
        </p:blipFill>
        <p:spPr bwMode="auto">
          <a:xfrm>
            <a:off x="8461375" y="1"/>
            <a:ext cx="3074988" cy="1343025"/>
          </a:xfrm>
          <a:prstGeom prst="rect">
            <a:avLst/>
          </a:prstGeom>
          <a:noFill/>
          <a:ln w="9525">
            <a:noFill/>
            <a:miter lim="800000"/>
            <a:headEnd/>
            <a:tailEnd/>
          </a:ln>
        </p:spPr>
      </p:pic>
      <p:pic>
        <p:nvPicPr>
          <p:cNvPr id="20483" name="Picture 5"/>
          <p:cNvPicPr>
            <a:picLocks noChangeAspect="1"/>
          </p:cNvPicPr>
          <p:nvPr/>
        </p:nvPicPr>
        <p:blipFill>
          <a:blip r:embed="rId5"/>
          <a:srcRect/>
          <a:stretch>
            <a:fillRect/>
          </a:stretch>
        </p:blipFill>
        <p:spPr bwMode="auto">
          <a:xfrm>
            <a:off x="5489576" y="6240463"/>
            <a:ext cx="5559425" cy="590551"/>
          </a:xfrm>
          <a:prstGeom prst="rect">
            <a:avLst/>
          </a:prstGeom>
          <a:noFill/>
          <a:ln w="9525">
            <a:noFill/>
            <a:miter lim="800000"/>
            <a:headEnd/>
            <a:tailEnd/>
          </a:ln>
        </p:spPr>
      </p:pic>
      <p:sp>
        <p:nvSpPr>
          <p:cNvPr id="7" name="Text Box 31"/>
          <p:cNvSpPr txBox="1">
            <a:spLocks noChangeArrowheads="1"/>
          </p:cNvSpPr>
          <p:nvPr/>
        </p:nvSpPr>
        <p:spPr bwMode="auto">
          <a:xfrm>
            <a:off x="1613925" y="2272604"/>
            <a:ext cx="7376936" cy="2285241"/>
          </a:xfrm>
          <a:prstGeom prst="rect">
            <a:avLst/>
          </a:prstGeom>
          <a:solidFill>
            <a:srgbClr val="FFFFFF"/>
          </a:solidFill>
          <a:ln w="9525">
            <a:noFill/>
            <a:miter lim="800000"/>
            <a:headEnd/>
            <a:tailEnd/>
          </a:ln>
        </p:spPr>
        <p:txBody>
          <a:bodyPr wrap="square">
            <a:spAutoFit/>
          </a:bodyPr>
          <a:lstStyle/>
          <a:p>
            <a:pPr algn="just">
              <a:defRPr/>
            </a:pPr>
            <a:r>
              <a:rPr lang="en-US" sz="1400" b="1" dirty="0"/>
              <a:t>National Rules of Origin</a:t>
            </a:r>
            <a:r>
              <a:rPr lang="en-US" sz="1400" dirty="0"/>
              <a:t> (ROO)</a:t>
            </a:r>
          </a:p>
          <a:p>
            <a:pPr algn="just">
              <a:defRPr/>
            </a:pPr>
            <a:endParaRPr lang="en-US" sz="1050" dirty="0"/>
          </a:p>
          <a:p>
            <a:pPr algn="just">
              <a:defRPr/>
            </a:pPr>
            <a:r>
              <a:rPr lang="en-US" sz="1200" dirty="0"/>
              <a:t>The KSA Minister of Finance, the Chairman of the Zakat, Tax and Customs Authority (“ZATCA”) Board of Directors has issued the Ministerial Decree no.3852, dated 22/11/1442 (02/07/2021), approving the new National Rules of Origin Regulations. The Ministerial Decree is based on the KSA Cabinet Decision no.620 dated 20/10/1442 (01/06/2021) that </a:t>
            </a:r>
            <a:r>
              <a:rPr lang="en-US" sz="1200" dirty="0" err="1"/>
              <a:t>authorises</a:t>
            </a:r>
            <a:r>
              <a:rPr lang="en-US" sz="1200" dirty="0"/>
              <a:t> the Minister of Finance to issue and approve all decisions related to National, Arabic and GCC ROO. </a:t>
            </a:r>
          </a:p>
          <a:p>
            <a:pPr algn="just">
              <a:defRPr/>
            </a:pPr>
            <a:endParaRPr lang="en-US" sz="1200" dirty="0"/>
          </a:p>
          <a:p>
            <a:pPr algn="just">
              <a:defRPr/>
            </a:pPr>
            <a:r>
              <a:rPr lang="en-US" sz="1200" dirty="0"/>
              <a:t>The new ROO are effective immediately and valid until the Unified GCC ROO are issued and become effective. We </a:t>
            </a:r>
            <a:r>
              <a:rPr lang="en-US" sz="1200" dirty="0" err="1"/>
              <a:t>summarise</a:t>
            </a:r>
            <a:r>
              <a:rPr lang="en-US" sz="1200" dirty="0"/>
              <a:t> below the key aspects of the KSA National ROO, which apply to the imports of goods manufactured in the GCC into KSA. </a:t>
            </a:r>
          </a:p>
          <a:p>
            <a:pPr algn="just">
              <a:defRPr/>
            </a:pPr>
            <a:endParaRPr lang="en-US" sz="1100" dirty="0"/>
          </a:p>
          <a:p>
            <a:pPr algn="just">
              <a:defRPr/>
            </a:pPr>
            <a:endParaRPr lang="en-US" sz="1100" dirty="0"/>
          </a:p>
        </p:txBody>
      </p:sp>
      <p:sp>
        <p:nvSpPr>
          <p:cNvPr id="20485" name="Rectangle 2"/>
          <p:cNvSpPr>
            <a:spLocks noChangeArrowheads="1"/>
          </p:cNvSpPr>
          <p:nvPr/>
        </p:nvSpPr>
        <p:spPr bwMode="auto">
          <a:xfrm>
            <a:off x="2097089" y="661472"/>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3"/>
          <p:cNvSpPr>
            <a:spLocks noChangeArrowheads="1"/>
          </p:cNvSpPr>
          <p:nvPr/>
        </p:nvSpPr>
        <p:spPr bwMode="auto">
          <a:xfrm>
            <a:off x="1551374" y="1477135"/>
            <a:ext cx="7108164" cy="400110"/>
          </a:xfrm>
          <a:prstGeom prst="rect">
            <a:avLst/>
          </a:prstGeom>
          <a:noFill/>
          <a:ln w="9525">
            <a:noFill/>
            <a:miter lim="800000"/>
            <a:headEnd/>
            <a:tailEnd/>
          </a:ln>
        </p:spPr>
        <p:txBody>
          <a:bodyPr wrap="none" anchor="ctr">
            <a:spAutoFit/>
          </a:bodyPr>
          <a:lstStyle/>
          <a:p>
            <a:pPr eaLnBrk="0" hangingPunct="0"/>
            <a:r>
              <a:rPr lang="en-US" altLang="en-US" sz="2000" b="1" dirty="0">
                <a:solidFill>
                  <a:srgbClr val="E25110"/>
                </a:solidFill>
                <a:latin typeface="Arial" panose="020B0604020202020204" pitchFamily="34" charset="0"/>
                <a:ea typeface="Calibri" pitchFamily="34" charset="0"/>
                <a:cs typeface="Arial" panose="020B0604020202020204" pitchFamily="34" charset="0"/>
              </a:rPr>
              <a:t>Introduction to Rule of Origin- Kingdom of </a:t>
            </a:r>
            <a:r>
              <a:rPr lang="en-US" altLang="en-US" sz="2000" b="1" dirty="0" err="1">
                <a:solidFill>
                  <a:srgbClr val="E25110"/>
                </a:solidFill>
                <a:latin typeface="Arial" panose="020B0604020202020204" pitchFamily="34" charset="0"/>
                <a:ea typeface="Calibri" pitchFamily="34" charset="0"/>
                <a:cs typeface="Arial" panose="020B0604020202020204" pitchFamily="34" charset="0"/>
              </a:rPr>
              <a:t>Saudia</a:t>
            </a:r>
            <a:r>
              <a:rPr lang="en-US" altLang="en-US" sz="2000" b="1" dirty="0">
                <a:solidFill>
                  <a:srgbClr val="E25110"/>
                </a:solidFill>
                <a:latin typeface="Arial" panose="020B0604020202020204" pitchFamily="34" charset="0"/>
                <a:ea typeface="Calibri" pitchFamily="34" charset="0"/>
                <a:cs typeface="Arial" panose="020B0604020202020204" pitchFamily="34" charset="0"/>
              </a:rPr>
              <a:t> Arabia</a:t>
            </a:r>
            <a:endParaRPr lang="en-US" altLang="en-US" sz="2000" dirty="0">
              <a:solidFill>
                <a:srgbClr val="E25110"/>
              </a:solidFill>
              <a:latin typeface="Arial" panose="020B0604020202020204" pitchFamily="34" charset="0"/>
              <a:ea typeface="Calibri" pitchFamily="34" charset="0"/>
              <a:cs typeface="Arial" panose="020B0604020202020204" pitchFamily="34" charset="0"/>
            </a:endParaRPr>
          </a:p>
        </p:txBody>
      </p:sp>
      <p:pic>
        <p:nvPicPr>
          <p:cNvPr id="10" name="Picture 9">
            <a:extLst>
              <a:ext uri="{FF2B5EF4-FFF2-40B4-BE49-F238E27FC236}">
                <a16:creationId xmlns:a16="http://schemas.microsoft.com/office/drawing/2014/main" id="{F67F912C-78F6-44C3-93A4-406BA4DAB323}"/>
              </a:ext>
            </a:extLst>
          </p:cNvPr>
          <p:cNvPicPr>
            <a:picLocks noChangeAspect="1"/>
          </p:cNvPicPr>
          <p:nvPr/>
        </p:nvPicPr>
        <p:blipFill>
          <a:blip r:embed="rId6"/>
          <a:stretch>
            <a:fillRect/>
          </a:stretch>
        </p:blipFill>
        <p:spPr>
          <a:xfrm>
            <a:off x="1297669" y="4592"/>
            <a:ext cx="1212492" cy="1180072"/>
          </a:xfrm>
          <a:prstGeom prst="rect">
            <a:avLst/>
          </a:prstGeom>
        </p:spPr>
      </p:pic>
      <p:pic>
        <p:nvPicPr>
          <p:cNvPr id="11" name="Picture 10">
            <a:extLst>
              <a:ext uri="{FF2B5EF4-FFF2-40B4-BE49-F238E27FC236}">
                <a16:creationId xmlns:a16="http://schemas.microsoft.com/office/drawing/2014/main" id="{212DF49B-E22D-4335-8A7C-9D4E841112AA}"/>
              </a:ext>
            </a:extLst>
          </p:cNvPr>
          <p:cNvPicPr>
            <a:picLocks noChangeAspect="1"/>
          </p:cNvPicPr>
          <p:nvPr/>
        </p:nvPicPr>
        <p:blipFill>
          <a:blip r:embed="rId7"/>
          <a:stretch>
            <a:fillRect/>
          </a:stretch>
        </p:blipFill>
        <p:spPr>
          <a:xfrm>
            <a:off x="2702722" y="106203"/>
            <a:ext cx="1027905" cy="1027905"/>
          </a:xfrm>
          <a:prstGeom prst="rect">
            <a:avLst/>
          </a:prstGeom>
        </p:spPr>
      </p:pic>
      <p:pic>
        <p:nvPicPr>
          <p:cNvPr id="12" name="Picture 11">
            <a:extLst>
              <a:ext uri="{FF2B5EF4-FFF2-40B4-BE49-F238E27FC236}">
                <a16:creationId xmlns:a16="http://schemas.microsoft.com/office/drawing/2014/main" id="{7C2A4BA4-975C-46AB-B635-ECE5B9D3E9AE}"/>
              </a:ext>
            </a:extLst>
          </p:cNvPr>
          <p:cNvPicPr>
            <a:picLocks noChangeAspect="1"/>
          </p:cNvPicPr>
          <p:nvPr/>
        </p:nvPicPr>
        <p:blipFill>
          <a:blip r:embed="rId8"/>
          <a:stretch>
            <a:fillRect/>
          </a:stretch>
        </p:blipFill>
        <p:spPr>
          <a:xfrm>
            <a:off x="3980068" y="139810"/>
            <a:ext cx="1827812" cy="967665"/>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3"/>
          <a:srcRect/>
          <a:stretch>
            <a:fillRect/>
          </a:stretch>
        </p:blipFill>
        <p:spPr bwMode="auto">
          <a:xfrm>
            <a:off x="1123951" y="5667376"/>
            <a:ext cx="4900613" cy="1190625"/>
          </a:xfrm>
          <a:prstGeom prst="rect">
            <a:avLst/>
          </a:prstGeom>
          <a:noFill/>
          <a:ln w="9525">
            <a:noFill/>
            <a:miter lim="800000"/>
            <a:headEnd/>
            <a:tailEnd/>
          </a:ln>
        </p:spPr>
      </p:pic>
      <p:pic>
        <p:nvPicPr>
          <p:cNvPr id="20482" name="Picture 4"/>
          <p:cNvPicPr>
            <a:picLocks noChangeAspect="1"/>
          </p:cNvPicPr>
          <p:nvPr/>
        </p:nvPicPr>
        <p:blipFill>
          <a:blip r:embed="rId4"/>
          <a:srcRect/>
          <a:stretch>
            <a:fillRect/>
          </a:stretch>
        </p:blipFill>
        <p:spPr bwMode="auto">
          <a:xfrm>
            <a:off x="8461375" y="1"/>
            <a:ext cx="3074988" cy="1343025"/>
          </a:xfrm>
          <a:prstGeom prst="rect">
            <a:avLst/>
          </a:prstGeom>
          <a:noFill/>
          <a:ln w="9525">
            <a:noFill/>
            <a:miter lim="800000"/>
            <a:headEnd/>
            <a:tailEnd/>
          </a:ln>
        </p:spPr>
      </p:pic>
      <p:pic>
        <p:nvPicPr>
          <p:cNvPr id="20483" name="Picture 5"/>
          <p:cNvPicPr>
            <a:picLocks noChangeAspect="1"/>
          </p:cNvPicPr>
          <p:nvPr/>
        </p:nvPicPr>
        <p:blipFill>
          <a:blip r:embed="rId5"/>
          <a:srcRect/>
          <a:stretch>
            <a:fillRect/>
          </a:stretch>
        </p:blipFill>
        <p:spPr bwMode="auto">
          <a:xfrm>
            <a:off x="5489576" y="6240463"/>
            <a:ext cx="5559425" cy="590551"/>
          </a:xfrm>
          <a:prstGeom prst="rect">
            <a:avLst/>
          </a:prstGeom>
          <a:noFill/>
          <a:ln w="9525">
            <a:noFill/>
            <a:miter lim="800000"/>
            <a:headEnd/>
            <a:tailEnd/>
          </a:ln>
        </p:spPr>
      </p:pic>
      <p:sp>
        <p:nvSpPr>
          <p:cNvPr id="7" name="Text Box 31"/>
          <p:cNvSpPr txBox="1">
            <a:spLocks noChangeArrowheads="1"/>
          </p:cNvSpPr>
          <p:nvPr/>
        </p:nvSpPr>
        <p:spPr bwMode="auto">
          <a:xfrm>
            <a:off x="1649435" y="2046205"/>
            <a:ext cx="7376936" cy="2462213"/>
          </a:xfrm>
          <a:prstGeom prst="rect">
            <a:avLst/>
          </a:prstGeom>
          <a:solidFill>
            <a:srgbClr val="FFFFFF"/>
          </a:solidFill>
          <a:ln w="9525">
            <a:noFill/>
            <a:miter lim="800000"/>
            <a:headEnd/>
            <a:tailEnd/>
          </a:ln>
        </p:spPr>
        <p:txBody>
          <a:bodyPr wrap="square">
            <a:spAutoFit/>
          </a:bodyPr>
          <a:lstStyle/>
          <a:p>
            <a:pPr algn="just">
              <a:defRPr/>
            </a:pPr>
            <a:r>
              <a:rPr lang="en-US" sz="1100" b="1" dirty="0"/>
              <a:t>Application of preferential treatment </a:t>
            </a:r>
          </a:p>
          <a:p>
            <a:pPr algn="just">
              <a:defRPr/>
            </a:pPr>
            <a:endParaRPr lang="en-US" sz="1100" dirty="0"/>
          </a:p>
          <a:p>
            <a:pPr algn="just">
              <a:defRPr/>
            </a:pPr>
            <a:r>
              <a:rPr lang="en-US" sz="1100" dirty="0"/>
              <a:t>The ROO set out clear conditions for GCC manufactured goods to qualify as GCC national goods, for the purpose of the application of the GCC preferential treatment, based on the GCC Unified Economic Agreement (i.e. customs duty exemption). </a:t>
            </a:r>
          </a:p>
          <a:p>
            <a:pPr algn="just">
              <a:defRPr/>
            </a:pPr>
            <a:r>
              <a:rPr lang="en-US" sz="1100" dirty="0"/>
              <a:t>The main conditions can be summarized as follows: </a:t>
            </a:r>
          </a:p>
          <a:p>
            <a:pPr algn="just">
              <a:defRPr/>
            </a:pPr>
            <a:endParaRPr lang="en-US" sz="1100" dirty="0"/>
          </a:p>
          <a:p>
            <a:pPr algn="just">
              <a:defRPr/>
            </a:pPr>
            <a:r>
              <a:rPr lang="en-US" sz="1100" dirty="0"/>
              <a:t>● The goods should be accompanied by a valid Certificate of Origin (“</a:t>
            </a:r>
            <a:r>
              <a:rPr lang="en-US" sz="1100" dirty="0" err="1"/>
              <a:t>CoO</a:t>
            </a:r>
            <a:r>
              <a:rPr lang="en-US" sz="1100" dirty="0"/>
              <a:t>”); </a:t>
            </a:r>
          </a:p>
          <a:p>
            <a:pPr algn="just">
              <a:defRPr/>
            </a:pPr>
            <a:r>
              <a:rPr lang="en-US" sz="1100" dirty="0"/>
              <a:t>● The goods should be transported directly from the manufacturing GCC country to KSA [can also transit through                 </a:t>
            </a:r>
          </a:p>
          <a:p>
            <a:pPr algn="just">
              <a:defRPr/>
            </a:pPr>
            <a:r>
              <a:rPr lang="en-US" sz="1100" dirty="0"/>
              <a:t>    non-GCC countries if under Customs control]; </a:t>
            </a:r>
          </a:p>
          <a:p>
            <a:pPr algn="just">
              <a:defRPr/>
            </a:pPr>
            <a:r>
              <a:rPr lang="en-US" sz="1100" dirty="0"/>
              <a:t>● The requirements of GCC origin labelling have to be considered; </a:t>
            </a:r>
          </a:p>
          <a:p>
            <a:pPr algn="just">
              <a:defRPr/>
            </a:pPr>
            <a:r>
              <a:rPr lang="en-US" sz="1100" dirty="0"/>
              <a:t>● For products that are not wholly obtained, the manufacturing process shall represent at least 40% of added value       </a:t>
            </a:r>
          </a:p>
          <a:p>
            <a:pPr algn="just">
              <a:defRPr/>
            </a:pPr>
            <a:r>
              <a:rPr lang="en-US" sz="1100" dirty="0"/>
              <a:t>   on the ex-factory final product price, calculated as per specific formulae (see below details); </a:t>
            </a:r>
          </a:p>
          <a:p>
            <a:pPr algn="just">
              <a:defRPr/>
            </a:pPr>
            <a:r>
              <a:rPr lang="en-US" sz="1100" dirty="0"/>
              <a:t>● The GCC manufacturing entities should achieve a localization rate of national workforce of not less than 25% of </a:t>
            </a:r>
          </a:p>
          <a:p>
            <a:pPr algn="just">
              <a:defRPr/>
            </a:pPr>
            <a:r>
              <a:rPr lang="en-US" sz="1100" dirty="0"/>
              <a:t>    the total workforce of the factory.</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2097089" y="661472"/>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3"/>
          <p:cNvSpPr>
            <a:spLocks noChangeArrowheads="1"/>
          </p:cNvSpPr>
          <p:nvPr/>
        </p:nvSpPr>
        <p:spPr bwMode="auto">
          <a:xfrm>
            <a:off x="1551374" y="1477135"/>
            <a:ext cx="7108164" cy="400110"/>
          </a:xfrm>
          <a:prstGeom prst="rect">
            <a:avLst/>
          </a:prstGeom>
          <a:noFill/>
          <a:ln w="9525">
            <a:noFill/>
            <a:miter lim="800000"/>
            <a:headEnd/>
            <a:tailEnd/>
          </a:ln>
        </p:spPr>
        <p:txBody>
          <a:bodyPr wrap="none" anchor="ctr">
            <a:spAutoFit/>
          </a:bodyPr>
          <a:lstStyle/>
          <a:p>
            <a:pPr eaLnBrk="0" hangingPunct="0"/>
            <a:r>
              <a:rPr lang="en-US" altLang="en-US" sz="2000" b="1" dirty="0">
                <a:solidFill>
                  <a:srgbClr val="E25110"/>
                </a:solidFill>
                <a:latin typeface="Arial" panose="020B0604020202020204" pitchFamily="34" charset="0"/>
                <a:ea typeface="Calibri" pitchFamily="34" charset="0"/>
                <a:cs typeface="Arial" panose="020B0604020202020204" pitchFamily="34" charset="0"/>
              </a:rPr>
              <a:t>Introduction to Rule of Origin- Kingdom of </a:t>
            </a:r>
            <a:r>
              <a:rPr lang="en-US" altLang="en-US" sz="2000" b="1" dirty="0" err="1">
                <a:solidFill>
                  <a:srgbClr val="E25110"/>
                </a:solidFill>
                <a:latin typeface="Arial" panose="020B0604020202020204" pitchFamily="34" charset="0"/>
                <a:ea typeface="Calibri" pitchFamily="34" charset="0"/>
                <a:cs typeface="Arial" panose="020B0604020202020204" pitchFamily="34" charset="0"/>
              </a:rPr>
              <a:t>Saudia</a:t>
            </a:r>
            <a:r>
              <a:rPr lang="en-US" altLang="en-US" sz="2000" b="1" dirty="0">
                <a:solidFill>
                  <a:srgbClr val="E25110"/>
                </a:solidFill>
                <a:latin typeface="Arial" panose="020B0604020202020204" pitchFamily="34" charset="0"/>
                <a:ea typeface="Calibri" pitchFamily="34" charset="0"/>
                <a:cs typeface="Arial" panose="020B0604020202020204" pitchFamily="34" charset="0"/>
              </a:rPr>
              <a:t> Arabia</a:t>
            </a:r>
            <a:endParaRPr lang="en-US" altLang="en-US" sz="2000" dirty="0">
              <a:solidFill>
                <a:srgbClr val="E25110"/>
              </a:solidFill>
              <a:latin typeface="Arial" panose="020B0604020202020204" pitchFamily="34" charset="0"/>
              <a:ea typeface="Calibri" pitchFamily="34" charset="0"/>
              <a:cs typeface="Arial" panose="020B0604020202020204" pitchFamily="34" charset="0"/>
            </a:endParaRPr>
          </a:p>
        </p:txBody>
      </p:sp>
      <p:pic>
        <p:nvPicPr>
          <p:cNvPr id="10" name="Picture 9">
            <a:extLst>
              <a:ext uri="{FF2B5EF4-FFF2-40B4-BE49-F238E27FC236}">
                <a16:creationId xmlns:a16="http://schemas.microsoft.com/office/drawing/2014/main" id="{F67F912C-78F6-44C3-93A4-406BA4DAB323}"/>
              </a:ext>
            </a:extLst>
          </p:cNvPr>
          <p:cNvPicPr>
            <a:picLocks noChangeAspect="1"/>
          </p:cNvPicPr>
          <p:nvPr/>
        </p:nvPicPr>
        <p:blipFill>
          <a:blip r:embed="rId6"/>
          <a:stretch>
            <a:fillRect/>
          </a:stretch>
        </p:blipFill>
        <p:spPr>
          <a:xfrm>
            <a:off x="1297669" y="4592"/>
            <a:ext cx="1212492" cy="1180072"/>
          </a:xfrm>
          <a:prstGeom prst="rect">
            <a:avLst/>
          </a:prstGeom>
        </p:spPr>
      </p:pic>
      <p:pic>
        <p:nvPicPr>
          <p:cNvPr id="11" name="Picture 10">
            <a:extLst>
              <a:ext uri="{FF2B5EF4-FFF2-40B4-BE49-F238E27FC236}">
                <a16:creationId xmlns:a16="http://schemas.microsoft.com/office/drawing/2014/main" id="{212DF49B-E22D-4335-8A7C-9D4E841112AA}"/>
              </a:ext>
            </a:extLst>
          </p:cNvPr>
          <p:cNvPicPr>
            <a:picLocks noChangeAspect="1"/>
          </p:cNvPicPr>
          <p:nvPr/>
        </p:nvPicPr>
        <p:blipFill>
          <a:blip r:embed="rId7"/>
          <a:stretch>
            <a:fillRect/>
          </a:stretch>
        </p:blipFill>
        <p:spPr>
          <a:xfrm>
            <a:off x="2702722" y="106203"/>
            <a:ext cx="1027905" cy="1027905"/>
          </a:xfrm>
          <a:prstGeom prst="rect">
            <a:avLst/>
          </a:prstGeom>
        </p:spPr>
      </p:pic>
      <p:pic>
        <p:nvPicPr>
          <p:cNvPr id="12" name="Picture 11">
            <a:extLst>
              <a:ext uri="{FF2B5EF4-FFF2-40B4-BE49-F238E27FC236}">
                <a16:creationId xmlns:a16="http://schemas.microsoft.com/office/drawing/2014/main" id="{7C2A4BA4-975C-46AB-B635-ECE5B9D3E9AE}"/>
              </a:ext>
            </a:extLst>
          </p:cNvPr>
          <p:cNvPicPr>
            <a:picLocks noChangeAspect="1"/>
          </p:cNvPicPr>
          <p:nvPr/>
        </p:nvPicPr>
        <p:blipFill>
          <a:blip r:embed="rId8"/>
          <a:stretch>
            <a:fillRect/>
          </a:stretch>
        </p:blipFill>
        <p:spPr>
          <a:xfrm>
            <a:off x="3980068" y="139810"/>
            <a:ext cx="1827812" cy="967665"/>
          </a:xfrm>
          <a:prstGeom prst="rect">
            <a:avLst/>
          </a:prstGeom>
        </p:spPr>
      </p:pic>
    </p:spTree>
    <p:extLst>
      <p:ext uri="{BB962C8B-B14F-4D97-AF65-F5344CB8AC3E}">
        <p14:creationId xmlns:p14="http://schemas.microsoft.com/office/powerpoint/2010/main" val="41831325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3"/>
          <a:srcRect/>
          <a:stretch>
            <a:fillRect/>
          </a:stretch>
        </p:blipFill>
        <p:spPr bwMode="auto">
          <a:xfrm>
            <a:off x="1123951" y="5667376"/>
            <a:ext cx="4900613" cy="1190625"/>
          </a:xfrm>
          <a:prstGeom prst="rect">
            <a:avLst/>
          </a:prstGeom>
          <a:noFill/>
          <a:ln w="9525">
            <a:noFill/>
            <a:miter lim="800000"/>
            <a:headEnd/>
            <a:tailEnd/>
          </a:ln>
        </p:spPr>
      </p:pic>
      <p:pic>
        <p:nvPicPr>
          <p:cNvPr id="20482" name="Picture 4"/>
          <p:cNvPicPr>
            <a:picLocks noChangeAspect="1"/>
          </p:cNvPicPr>
          <p:nvPr/>
        </p:nvPicPr>
        <p:blipFill>
          <a:blip r:embed="rId4"/>
          <a:srcRect/>
          <a:stretch>
            <a:fillRect/>
          </a:stretch>
        </p:blipFill>
        <p:spPr bwMode="auto">
          <a:xfrm>
            <a:off x="8461375" y="1"/>
            <a:ext cx="3074988" cy="1343025"/>
          </a:xfrm>
          <a:prstGeom prst="rect">
            <a:avLst/>
          </a:prstGeom>
          <a:noFill/>
          <a:ln w="9525">
            <a:noFill/>
            <a:miter lim="800000"/>
            <a:headEnd/>
            <a:tailEnd/>
          </a:ln>
        </p:spPr>
      </p:pic>
      <p:pic>
        <p:nvPicPr>
          <p:cNvPr id="20483" name="Picture 5"/>
          <p:cNvPicPr>
            <a:picLocks noChangeAspect="1"/>
          </p:cNvPicPr>
          <p:nvPr/>
        </p:nvPicPr>
        <p:blipFill>
          <a:blip r:embed="rId5"/>
          <a:srcRect/>
          <a:stretch>
            <a:fillRect/>
          </a:stretch>
        </p:blipFill>
        <p:spPr bwMode="auto">
          <a:xfrm>
            <a:off x="5489576" y="6240463"/>
            <a:ext cx="5559425" cy="590551"/>
          </a:xfrm>
          <a:prstGeom prst="rect">
            <a:avLst/>
          </a:prstGeom>
          <a:noFill/>
          <a:ln w="9525">
            <a:noFill/>
            <a:miter lim="800000"/>
            <a:headEnd/>
            <a:tailEnd/>
          </a:ln>
        </p:spPr>
      </p:pic>
      <p:sp>
        <p:nvSpPr>
          <p:cNvPr id="7" name="Text Box 31"/>
          <p:cNvSpPr txBox="1">
            <a:spLocks noChangeArrowheads="1"/>
          </p:cNvSpPr>
          <p:nvPr/>
        </p:nvSpPr>
        <p:spPr bwMode="auto">
          <a:xfrm>
            <a:off x="1551374" y="1955971"/>
            <a:ext cx="7376936" cy="3647152"/>
          </a:xfrm>
          <a:prstGeom prst="rect">
            <a:avLst/>
          </a:prstGeom>
          <a:solidFill>
            <a:srgbClr val="FFFFFF"/>
          </a:solidFill>
          <a:ln w="9525">
            <a:noFill/>
            <a:miter lim="800000"/>
            <a:headEnd/>
            <a:tailEnd/>
          </a:ln>
        </p:spPr>
        <p:txBody>
          <a:bodyPr wrap="square">
            <a:spAutoFit/>
          </a:bodyPr>
          <a:lstStyle/>
          <a:p>
            <a:pPr algn="just">
              <a:defRPr/>
            </a:pPr>
            <a:r>
              <a:rPr lang="en-US" sz="1100" b="1" dirty="0"/>
              <a:t>Added value and localization rates</a:t>
            </a: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r>
              <a:rPr lang="en-US" sz="1100" dirty="0"/>
              <a:t>The 40% added value condition is calculated as the difference between the value of the final product (ex-factory) and the CIF value of the non-originating materials. To determine these values, the following needs to be considered:</a:t>
            </a: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marL="171450" indent="-171450" algn="just">
              <a:buFontTx/>
              <a:buChar char="-"/>
              <a:defRPr/>
            </a:pPr>
            <a:r>
              <a:rPr lang="en-US" sz="1100" dirty="0"/>
              <a:t>The non-originating materials’ CIF value excludes applicable taxes and duties, local transportation or any other charges that are not directly related to the production process; </a:t>
            </a:r>
          </a:p>
          <a:p>
            <a:pPr marL="171450" indent="-171450" algn="just">
              <a:buFontTx/>
              <a:buChar char="-"/>
              <a:defRPr/>
            </a:pPr>
            <a:r>
              <a:rPr lang="en-US" sz="1100" dirty="0"/>
              <a:t>The final product ex-factory value does not include customs duties or local production charges applied on the product or any of its inputs.</a:t>
            </a:r>
          </a:p>
          <a:p>
            <a:pPr marL="171450" indent="-171450" algn="just">
              <a:buFontTx/>
              <a:buChar char="-"/>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r>
              <a:rPr lang="en-US" sz="1100" dirty="0"/>
              <a:t>A critical aspect to consider is that the </a:t>
            </a:r>
            <a:r>
              <a:rPr lang="en-US" sz="1100" dirty="0" err="1"/>
              <a:t>RoO</a:t>
            </a:r>
            <a:r>
              <a:rPr lang="en-US" sz="1100" dirty="0"/>
              <a:t> provide for certain flexibility by introducing the possibility to offset the added value and </a:t>
            </a:r>
            <a:r>
              <a:rPr lang="en-US" sz="1100" dirty="0" err="1"/>
              <a:t>localisation</a:t>
            </a:r>
            <a:r>
              <a:rPr lang="en-US" sz="1100" dirty="0"/>
              <a:t> rates, meaning that if a manufacturer has achieved a </a:t>
            </a:r>
            <a:r>
              <a:rPr lang="en-US" sz="1100" dirty="0" err="1"/>
              <a:t>localisation</a:t>
            </a:r>
            <a:r>
              <a:rPr lang="en-US" sz="1100" dirty="0"/>
              <a:t> rate above 25% and added value of less than 40%, or vice versa, the shortfall in one of the variables can be offset with the excess of the other, as long as:</a:t>
            </a:r>
          </a:p>
          <a:p>
            <a:pPr algn="just">
              <a:defRPr/>
            </a:pPr>
            <a:r>
              <a:rPr lang="en-US" sz="1100" dirty="0"/>
              <a:t> </a:t>
            </a:r>
          </a:p>
          <a:p>
            <a:pPr algn="just">
              <a:defRPr/>
            </a:pPr>
            <a:r>
              <a:rPr lang="en-US" sz="1100" dirty="0"/>
              <a:t>● The </a:t>
            </a:r>
            <a:r>
              <a:rPr lang="en-US" sz="1100" dirty="0" err="1"/>
              <a:t>localisation</a:t>
            </a:r>
            <a:r>
              <a:rPr lang="en-US" sz="1100" dirty="0"/>
              <a:t> rate is not less than 10%; </a:t>
            </a:r>
          </a:p>
          <a:p>
            <a:pPr algn="just">
              <a:defRPr/>
            </a:pPr>
            <a:r>
              <a:rPr lang="en-US" sz="1100" dirty="0"/>
              <a:t>● The added value is not less than 20%; </a:t>
            </a:r>
          </a:p>
          <a:p>
            <a:pPr algn="just">
              <a:defRPr/>
            </a:pPr>
            <a:endParaRPr lang="en-US" sz="1100" dirty="0"/>
          </a:p>
          <a:p>
            <a:pPr algn="just">
              <a:defRPr/>
            </a:pPr>
            <a:r>
              <a:rPr lang="en-US" sz="1100" dirty="0"/>
              <a:t>The </a:t>
            </a:r>
            <a:r>
              <a:rPr lang="en-US" sz="1100" dirty="0" err="1"/>
              <a:t>RoO</a:t>
            </a:r>
            <a:r>
              <a:rPr lang="en-US" sz="1100" dirty="0"/>
              <a:t> include practical examples to illustrate how to still meet the conditions when one of the rates is below the standard threshold. We encourage manufacturers to </a:t>
            </a:r>
            <a:r>
              <a:rPr lang="en-US" sz="1100" dirty="0" err="1"/>
              <a:t>analyse</a:t>
            </a:r>
            <a:r>
              <a:rPr lang="en-US" sz="1100" dirty="0"/>
              <a:t> these examples carefully to ensure that the qualifying conditions can be met in practice.</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2097089" y="661472"/>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3"/>
          <p:cNvSpPr>
            <a:spLocks noChangeArrowheads="1"/>
          </p:cNvSpPr>
          <p:nvPr/>
        </p:nvSpPr>
        <p:spPr bwMode="auto">
          <a:xfrm>
            <a:off x="1551374" y="1477135"/>
            <a:ext cx="7108164" cy="400110"/>
          </a:xfrm>
          <a:prstGeom prst="rect">
            <a:avLst/>
          </a:prstGeom>
          <a:noFill/>
          <a:ln w="9525">
            <a:noFill/>
            <a:miter lim="800000"/>
            <a:headEnd/>
            <a:tailEnd/>
          </a:ln>
        </p:spPr>
        <p:txBody>
          <a:bodyPr wrap="none" anchor="ctr">
            <a:spAutoFit/>
          </a:bodyPr>
          <a:lstStyle/>
          <a:p>
            <a:pPr eaLnBrk="0" hangingPunct="0"/>
            <a:r>
              <a:rPr lang="en-US" altLang="en-US" sz="2000" b="1" dirty="0">
                <a:solidFill>
                  <a:srgbClr val="E25110"/>
                </a:solidFill>
                <a:latin typeface="Arial" panose="020B0604020202020204" pitchFamily="34" charset="0"/>
                <a:ea typeface="Calibri" pitchFamily="34" charset="0"/>
                <a:cs typeface="Arial" panose="020B0604020202020204" pitchFamily="34" charset="0"/>
              </a:rPr>
              <a:t>Introduction to Rule of Origin- Kingdom of </a:t>
            </a:r>
            <a:r>
              <a:rPr lang="en-US" altLang="en-US" sz="2000" b="1" dirty="0" err="1">
                <a:solidFill>
                  <a:srgbClr val="E25110"/>
                </a:solidFill>
                <a:latin typeface="Arial" panose="020B0604020202020204" pitchFamily="34" charset="0"/>
                <a:ea typeface="Calibri" pitchFamily="34" charset="0"/>
                <a:cs typeface="Arial" panose="020B0604020202020204" pitchFamily="34" charset="0"/>
              </a:rPr>
              <a:t>Saudia</a:t>
            </a:r>
            <a:r>
              <a:rPr lang="en-US" altLang="en-US" sz="2000" b="1" dirty="0">
                <a:solidFill>
                  <a:srgbClr val="E25110"/>
                </a:solidFill>
                <a:latin typeface="Arial" panose="020B0604020202020204" pitchFamily="34" charset="0"/>
                <a:ea typeface="Calibri" pitchFamily="34" charset="0"/>
                <a:cs typeface="Arial" panose="020B0604020202020204" pitchFamily="34" charset="0"/>
              </a:rPr>
              <a:t> Arabia</a:t>
            </a:r>
            <a:endParaRPr lang="en-US" altLang="en-US" sz="2000" dirty="0">
              <a:solidFill>
                <a:srgbClr val="E25110"/>
              </a:solidFill>
              <a:latin typeface="Arial" panose="020B0604020202020204" pitchFamily="34" charset="0"/>
              <a:ea typeface="Calibri" pitchFamily="34" charset="0"/>
              <a:cs typeface="Arial" panose="020B0604020202020204" pitchFamily="34" charset="0"/>
            </a:endParaRPr>
          </a:p>
        </p:txBody>
      </p:sp>
      <p:pic>
        <p:nvPicPr>
          <p:cNvPr id="10" name="Picture 9">
            <a:extLst>
              <a:ext uri="{FF2B5EF4-FFF2-40B4-BE49-F238E27FC236}">
                <a16:creationId xmlns:a16="http://schemas.microsoft.com/office/drawing/2014/main" id="{F67F912C-78F6-44C3-93A4-406BA4DAB323}"/>
              </a:ext>
            </a:extLst>
          </p:cNvPr>
          <p:cNvPicPr>
            <a:picLocks noChangeAspect="1"/>
          </p:cNvPicPr>
          <p:nvPr/>
        </p:nvPicPr>
        <p:blipFill>
          <a:blip r:embed="rId6"/>
          <a:stretch>
            <a:fillRect/>
          </a:stretch>
        </p:blipFill>
        <p:spPr>
          <a:xfrm>
            <a:off x="1297669" y="4592"/>
            <a:ext cx="1212492" cy="1180072"/>
          </a:xfrm>
          <a:prstGeom prst="rect">
            <a:avLst/>
          </a:prstGeom>
        </p:spPr>
      </p:pic>
      <p:pic>
        <p:nvPicPr>
          <p:cNvPr id="11" name="Picture 10">
            <a:extLst>
              <a:ext uri="{FF2B5EF4-FFF2-40B4-BE49-F238E27FC236}">
                <a16:creationId xmlns:a16="http://schemas.microsoft.com/office/drawing/2014/main" id="{212DF49B-E22D-4335-8A7C-9D4E841112AA}"/>
              </a:ext>
            </a:extLst>
          </p:cNvPr>
          <p:cNvPicPr>
            <a:picLocks noChangeAspect="1"/>
          </p:cNvPicPr>
          <p:nvPr/>
        </p:nvPicPr>
        <p:blipFill>
          <a:blip r:embed="rId7"/>
          <a:stretch>
            <a:fillRect/>
          </a:stretch>
        </p:blipFill>
        <p:spPr>
          <a:xfrm>
            <a:off x="2702722" y="106203"/>
            <a:ext cx="1027905" cy="1027905"/>
          </a:xfrm>
          <a:prstGeom prst="rect">
            <a:avLst/>
          </a:prstGeom>
        </p:spPr>
      </p:pic>
      <p:pic>
        <p:nvPicPr>
          <p:cNvPr id="12" name="Picture 11">
            <a:extLst>
              <a:ext uri="{FF2B5EF4-FFF2-40B4-BE49-F238E27FC236}">
                <a16:creationId xmlns:a16="http://schemas.microsoft.com/office/drawing/2014/main" id="{7C2A4BA4-975C-46AB-B635-ECE5B9D3E9AE}"/>
              </a:ext>
            </a:extLst>
          </p:cNvPr>
          <p:cNvPicPr>
            <a:picLocks noChangeAspect="1"/>
          </p:cNvPicPr>
          <p:nvPr/>
        </p:nvPicPr>
        <p:blipFill>
          <a:blip r:embed="rId8"/>
          <a:stretch>
            <a:fillRect/>
          </a:stretch>
        </p:blipFill>
        <p:spPr>
          <a:xfrm>
            <a:off x="3980068" y="139810"/>
            <a:ext cx="1827812" cy="967665"/>
          </a:xfrm>
          <a:prstGeom prst="rect">
            <a:avLst/>
          </a:prstGeom>
        </p:spPr>
      </p:pic>
    </p:spTree>
    <p:extLst>
      <p:ext uri="{BB962C8B-B14F-4D97-AF65-F5344CB8AC3E}">
        <p14:creationId xmlns:p14="http://schemas.microsoft.com/office/powerpoint/2010/main" val="36767551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964167" y="486053"/>
            <a:ext cx="4615617" cy="688737"/>
          </a:xfrm>
          <a:prstGeom prst="rect">
            <a:avLst/>
          </a:prstGeom>
        </p:spPr>
        <p:txBody>
          <a:bodyPr vert="horz" wrap="square" lIns="0" tIns="11516" rIns="0" bIns="0" rtlCol="0" anchor="ctr">
            <a:spAutoFit/>
          </a:bodyPr>
          <a:lstStyle/>
          <a:p>
            <a:pPr marL="11516">
              <a:lnSpc>
                <a:spcPct val="100000"/>
              </a:lnSpc>
              <a:spcBef>
                <a:spcPts val="91"/>
              </a:spcBef>
            </a:pPr>
            <a:r>
              <a:rPr lang="en-US" spc="-68" dirty="0">
                <a:solidFill>
                  <a:srgbClr val="F15D24"/>
                </a:solidFill>
                <a:latin typeface="Arial" panose="020B0604020202020204" pitchFamily="34" charset="0"/>
                <a:cs typeface="Arial" panose="020B0604020202020204" pitchFamily="34" charset="0"/>
              </a:rPr>
              <a:t>KSA Origin Rule</a:t>
            </a:r>
          </a:p>
        </p:txBody>
      </p:sp>
      <p:graphicFrame>
        <p:nvGraphicFramePr>
          <p:cNvPr id="19" name="Diagram 18">
            <a:extLst>
              <a:ext uri="{FF2B5EF4-FFF2-40B4-BE49-F238E27FC236}">
                <a16:creationId xmlns:a16="http://schemas.microsoft.com/office/drawing/2014/main" id="{1B1CEDF8-0220-4A03-8AE2-315AF79A84A9}"/>
              </a:ext>
            </a:extLst>
          </p:cNvPr>
          <p:cNvGraphicFramePr/>
          <p:nvPr>
            <p:extLst>
              <p:ext uri="{D42A27DB-BD31-4B8C-83A1-F6EECF244321}">
                <p14:modId xmlns:p14="http://schemas.microsoft.com/office/powerpoint/2010/main" val="2323792538"/>
              </p:ext>
            </p:extLst>
          </p:nvPr>
        </p:nvGraphicFramePr>
        <p:xfrm>
          <a:off x="1604616" y="1402919"/>
          <a:ext cx="8775476" cy="3733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5">
            <a:extLst>
              <a:ext uri="{FF2B5EF4-FFF2-40B4-BE49-F238E27FC236}">
                <a16:creationId xmlns:a16="http://schemas.microsoft.com/office/drawing/2014/main" id="{0522034D-6AFE-4496-A65E-EF22F7C77945}"/>
              </a:ext>
            </a:extLst>
          </p:cNvPr>
          <p:cNvSpPr txBox="1"/>
          <p:nvPr/>
        </p:nvSpPr>
        <p:spPr>
          <a:xfrm>
            <a:off x="3999878" y="5283998"/>
            <a:ext cx="4081492" cy="39921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997" dirty="0"/>
              <a:t>*** Free Zone Goods to be excluded from KSA Preferential Tariff</a:t>
            </a:r>
          </a:p>
          <a:p>
            <a:r>
              <a:rPr lang="en-US" sz="997" dirty="0"/>
              <a:t>***Goods using Israeli input, made by Israeli firms also excluded</a:t>
            </a:r>
          </a:p>
        </p:txBody>
      </p:sp>
      <p:sp>
        <p:nvSpPr>
          <p:cNvPr id="21" name="object 11">
            <a:extLst>
              <a:ext uri="{FF2B5EF4-FFF2-40B4-BE49-F238E27FC236}">
                <a16:creationId xmlns:a16="http://schemas.microsoft.com/office/drawing/2014/main" id="{191C9839-F0B6-4FCC-BBD9-A9DBA1AF0875}"/>
              </a:ext>
            </a:extLst>
          </p:cNvPr>
          <p:cNvSpPr txBox="1"/>
          <p:nvPr/>
        </p:nvSpPr>
        <p:spPr>
          <a:xfrm>
            <a:off x="1480527" y="6447385"/>
            <a:ext cx="250481" cy="248938"/>
          </a:xfrm>
          <a:prstGeom prst="rect">
            <a:avLst/>
          </a:prstGeom>
        </p:spPr>
        <p:txBody>
          <a:bodyPr vert="horz" wrap="square" lIns="0" tIns="11516" rIns="0" bIns="0" rtlCol="0">
            <a:spAutoFit/>
          </a:bodyPr>
          <a:lstStyle/>
          <a:p>
            <a:pPr marL="11516">
              <a:spcBef>
                <a:spcPts val="91"/>
              </a:spcBef>
            </a:pPr>
            <a:r>
              <a:rPr sz="1542" b="1" dirty="0">
                <a:solidFill>
                  <a:srgbClr val="FFFFFF"/>
                </a:solidFill>
                <a:latin typeface="Arial" panose="020B0604020202020204" pitchFamily="34" charset="0"/>
                <a:cs typeface="Arial" panose="020B0604020202020204" pitchFamily="34" charset="0"/>
              </a:rPr>
              <a:t>1</a:t>
            </a:r>
            <a:r>
              <a:rPr lang="en-US" sz="1542" b="1" dirty="0">
                <a:solidFill>
                  <a:srgbClr val="FFFFFF"/>
                </a:solidFill>
                <a:latin typeface="Arial" panose="020B0604020202020204" pitchFamily="34" charset="0"/>
                <a:cs typeface="Arial" panose="020B0604020202020204" pitchFamily="34" charset="0"/>
              </a:rPr>
              <a:t>4</a:t>
            </a:r>
            <a:endParaRPr sz="1542"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08E6C75-A0DC-466C-A966-EB6B64ED8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8302" y="5985636"/>
            <a:ext cx="8775476" cy="856075"/>
          </a:xfrm>
          <a:prstGeom prst="rect">
            <a:avLst/>
          </a:prstGeom>
        </p:spPr>
      </p:pic>
      <p:pic>
        <p:nvPicPr>
          <p:cNvPr id="15" name="Picture 2">
            <a:extLst>
              <a:ext uri="{FF2B5EF4-FFF2-40B4-BE49-F238E27FC236}">
                <a16:creationId xmlns:a16="http://schemas.microsoft.com/office/drawing/2014/main" id="{D10704D5-245C-4973-AF3A-D7C84BA832B6}"/>
              </a:ext>
            </a:extLst>
          </p:cNvPr>
          <p:cNvPicPr>
            <a:picLocks noChangeAspect="1"/>
          </p:cNvPicPr>
          <p:nvPr/>
        </p:nvPicPr>
        <p:blipFill>
          <a:blip r:embed="rId8"/>
          <a:srcRect/>
          <a:stretch>
            <a:fillRect/>
          </a:stretch>
        </p:blipFill>
        <p:spPr bwMode="auto">
          <a:xfrm>
            <a:off x="8461375" y="1"/>
            <a:ext cx="3074988" cy="1343025"/>
          </a:xfrm>
          <a:prstGeom prst="rect">
            <a:avLst/>
          </a:prstGeom>
          <a:noFill/>
          <a:ln w="9525">
            <a:noFill/>
            <a:miter lim="800000"/>
            <a:headEnd/>
            <a:tailEnd/>
          </a:ln>
        </p:spPr>
      </p:pic>
    </p:spTree>
    <p:extLst>
      <p:ext uri="{BB962C8B-B14F-4D97-AF65-F5344CB8AC3E}">
        <p14:creationId xmlns:p14="http://schemas.microsoft.com/office/powerpoint/2010/main" val="121699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3"/>
          <a:srcRect/>
          <a:stretch>
            <a:fillRect/>
          </a:stretch>
        </p:blipFill>
        <p:spPr bwMode="auto">
          <a:xfrm>
            <a:off x="1123951" y="5702886"/>
            <a:ext cx="4900613" cy="1190625"/>
          </a:xfrm>
          <a:prstGeom prst="rect">
            <a:avLst/>
          </a:prstGeom>
          <a:noFill/>
          <a:ln w="9525">
            <a:noFill/>
            <a:miter lim="800000"/>
            <a:headEnd/>
            <a:tailEnd/>
          </a:ln>
        </p:spPr>
      </p:pic>
      <p:pic>
        <p:nvPicPr>
          <p:cNvPr id="20482" name="Picture 4"/>
          <p:cNvPicPr>
            <a:picLocks noChangeAspect="1"/>
          </p:cNvPicPr>
          <p:nvPr/>
        </p:nvPicPr>
        <p:blipFill>
          <a:blip r:embed="rId4"/>
          <a:srcRect/>
          <a:stretch>
            <a:fillRect/>
          </a:stretch>
        </p:blipFill>
        <p:spPr bwMode="auto">
          <a:xfrm>
            <a:off x="8461375" y="-8878"/>
            <a:ext cx="3074988" cy="1343025"/>
          </a:xfrm>
          <a:prstGeom prst="rect">
            <a:avLst/>
          </a:prstGeom>
          <a:noFill/>
          <a:ln w="9525">
            <a:noFill/>
            <a:miter lim="800000"/>
            <a:headEnd/>
            <a:tailEnd/>
          </a:ln>
        </p:spPr>
      </p:pic>
      <p:pic>
        <p:nvPicPr>
          <p:cNvPr id="20483" name="Picture 5"/>
          <p:cNvPicPr>
            <a:picLocks noChangeAspect="1"/>
          </p:cNvPicPr>
          <p:nvPr/>
        </p:nvPicPr>
        <p:blipFill>
          <a:blip r:embed="rId5"/>
          <a:srcRect/>
          <a:stretch>
            <a:fillRect/>
          </a:stretch>
        </p:blipFill>
        <p:spPr bwMode="auto">
          <a:xfrm>
            <a:off x="5489576" y="6240463"/>
            <a:ext cx="5559425" cy="590551"/>
          </a:xfrm>
          <a:prstGeom prst="rect">
            <a:avLst/>
          </a:prstGeom>
          <a:noFill/>
          <a:ln w="9525">
            <a:noFill/>
            <a:miter lim="800000"/>
            <a:headEnd/>
            <a:tailEnd/>
          </a:ln>
        </p:spPr>
      </p:pic>
      <p:sp>
        <p:nvSpPr>
          <p:cNvPr id="7" name="Text Box 31"/>
          <p:cNvSpPr txBox="1">
            <a:spLocks noChangeArrowheads="1"/>
          </p:cNvSpPr>
          <p:nvPr/>
        </p:nvSpPr>
        <p:spPr bwMode="auto">
          <a:xfrm>
            <a:off x="1551374" y="1955971"/>
            <a:ext cx="7376936" cy="3647152"/>
          </a:xfrm>
          <a:prstGeom prst="rect">
            <a:avLst/>
          </a:prstGeom>
          <a:solidFill>
            <a:srgbClr val="FFFFFF"/>
          </a:solidFill>
          <a:ln w="9525">
            <a:noFill/>
            <a:miter lim="800000"/>
            <a:headEnd/>
            <a:tailEnd/>
          </a:ln>
        </p:spPr>
        <p:txBody>
          <a:bodyPr wrap="square">
            <a:spAutoFit/>
          </a:bodyPr>
          <a:lstStyle/>
          <a:p>
            <a:pPr algn="just">
              <a:defRPr/>
            </a:pPr>
            <a:r>
              <a:rPr lang="en-US" sz="1100" b="1" dirty="0"/>
              <a:t>Treatment of free zones</a:t>
            </a: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r>
              <a:rPr lang="en-US" sz="1100" dirty="0"/>
              <a:t>The ROO clarify that goods manufactured in GCC free zones are considered foreign goods and consequently subject to customs duty. This is in line with the existing provisions in the GCC Common Customs Law. However, the ROO additionally establish that goods transported through free zones or according to invoices or shipping documents issued by free zones or an entity established in a free zone cannot qualify for preferential treatment as the direct transport rule would not be met in these cases.</a:t>
            </a: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r>
              <a:rPr lang="en-US" sz="1100" b="1" dirty="0"/>
              <a:t>Preferential Certificate Of Origin</a:t>
            </a:r>
          </a:p>
          <a:p>
            <a:pPr algn="just">
              <a:defRPr/>
            </a:pPr>
            <a:endParaRPr lang="en-US" sz="1100" b="1" dirty="0">
              <a:latin typeface="Calibri" panose="020F0502020204030204" pitchFamily="34" charset="0"/>
              <a:ea typeface="Calibri" panose="020F0502020204030204" pitchFamily="34" charset="0"/>
              <a:cs typeface="Arial" panose="020B0604020202020204" pitchFamily="34" charset="0"/>
            </a:endParaRPr>
          </a:p>
          <a:p>
            <a:pPr algn="just">
              <a:defRPr/>
            </a:pPr>
            <a:r>
              <a:rPr lang="en-US" sz="1100" dirty="0"/>
              <a:t>There are important provisions governing one of the key conditions to avail the preferential treatment; a valid certificate of origin issued by the competent authorities in each GCC country, as per the template provided in the Ministerial Resolution. Some of the key areas for consideration include: </a:t>
            </a:r>
          </a:p>
          <a:p>
            <a:pPr algn="just">
              <a:defRPr/>
            </a:pPr>
            <a:r>
              <a:rPr lang="en-US" sz="1100" dirty="0"/>
              <a:t>● The validity of the COO is 180 days from the date of issuance, with some exceptions where the authorities can    </a:t>
            </a:r>
          </a:p>
          <a:p>
            <a:pPr algn="just">
              <a:defRPr/>
            </a:pPr>
            <a:r>
              <a:rPr lang="en-US" sz="1100" dirty="0"/>
              <a:t>    accept it after the expiry of the validity period. </a:t>
            </a:r>
          </a:p>
          <a:p>
            <a:pPr algn="just">
              <a:defRPr/>
            </a:pPr>
            <a:r>
              <a:rPr lang="en-US" sz="1100" dirty="0"/>
              <a:t>● Mandatory COO content where the goods are exported by a 3rd party exporter located in a different GCC country </a:t>
            </a:r>
          </a:p>
          <a:p>
            <a:pPr algn="just">
              <a:defRPr/>
            </a:pPr>
            <a:r>
              <a:rPr lang="en-US" sz="1100" dirty="0"/>
              <a:t>   than the manufacturing country, in which case the COO should include the name and the country of the 3rd party </a:t>
            </a:r>
          </a:p>
          <a:p>
            <a:pPr algn="just">
              <a:defRPr/>
            </a:pPr>
            <a:r>
              <a:rPr lang="en-US" sz="1100" dirty="0"/>
              <a:t>   exporter, in addition to the number and date of the 3rd party invoice in the marks column. </a:t>
            </a:r>
          </a:p>
          <a:p>
            <a:pPr algn="just">
              <a:defRPr/>
            </a:pPr>
            <a:r>
              <a:rPr lang="en-US" sz="1100" dirty="0"/>
              <a:t>● The possibility to issue COO retrospectively if it was not issue at the time of export due to specific circumstances, </a:t>
            </a:r>
          </a:p>
          <a:p>
            <a:pPr algn="just">
              <a:defRPr/>
            </a:pPr>
            <a:r>
              <a:rPr lang="en-US" sz="1100" dirty="0"/>
              <a:t>    and in certain cases only. </a:t>
            </a:r>
          </a:p>
          <a:p>
            <a:pPr algn="just">
              <a:defRPr/>
            </a:pPr>
            <a:r>
              <a:rPr lang="en-US" sz="1100" dirty="0"/>
              <a:t>● Issuance of a partial COO against a “master” COO, for shipments that are deconsolidated.</a:t>
            </a:r>
            <a:endParaRPr lang="en-US" sz="1100" b="1" dirty="0">
              <a:latin typeface="Calibri" panose="020F0502020204030204" pitchFamily="34" charset="0"/>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2097089" y="661472"/>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3"/>
          <p:cNvSpPr>
            <a:spLocks noChangeArrowheads="1"/>
          </p:cNvSpPr>
          <p:nvPr/>
        </p:nvSpPr>
        <p:spPr bwMode="auto">
          <a:xfrm>
            <a:off x="1551374" y="1477135"/>
            <a:ext cx="7108164" cy="400110"/>
          </a:xfrm>
          <a:prstGeom prst="rect">
            <a:avLst/>
          </a:prstGeom>
          <a:noFill/>
          <a:ln w="9525">
            <a:noFill/>
            <a:miter lim="800000"/>
            <a:headEnd/>
            <a:tailEnd/>
          </a:ln>
        </p:spPr>
        <p:txBody>
          <a:bodyPr wrap="none" anchor="ctr">
            <a:spAutoFit/>
          </a:bodyPr>
          <a:lstStyle/>
          <a:p>
            <a:pPr eaLnBrk="0" hangingPunct="0"/>
            <a:r>
              <a:rPr lang="en-US" altLang="en-US" sz="2000" b="1" dirty="0">
                <a:solidFill>
                  <a:srgbClr val="E25110"/>
                </a:solidFill>
                <a:latin typeface="Arial" panose="020B0604020202020204" pitchFamily="34" charset="0"/>
                <a:ea typeface="Calibri" pitchFamily="34" charset="0"/>
                <a:cs typeface="Arial" panose="020B0604020202020204" pitchFamily="34" charset="0"/>
              </a:rPr>
              <a:t>Introduction to Rule of Origin- Kingdom of </a:t>
            </a:r>
            <a:r>
              <a:rPr lang="en-US" altLang="en-US" sz="2000" b="1" dirty="0" err="1">
                <a:solidFill>
                  <a:srgbClr val="E25110"/>
                </a:solidFill>
                <a:latin typeface="Arial" panose="020B0604020202020204" pitchFamily="34" charset="0"/>
                <a:ea typeface="Calibri" pitchFamily="34" charset="0"/>
                <a:cs typeface="Arial" panose="020B0604020202020204" pitchFamily="34" charset="0"/>
              </a:rPr>
              <a:t>Saudia</a:t>
            </a:r>
            <a:r>
              <a:rPr lang="en-US" altLang="en-US" sz="2000" b="1" dirty="0">
                <a:solidFill>
                  <a:srgbClr val="E25110"/>
                </a:solidFill>
                <a:latin typeface="Arial" panose="020B0604020202020204" pitchFamily="34" charset="0"/>
                <a:ea typeface="Calibri" pitchFamily="34" charset="0"/>
                <a:cs typeface="Arial" panose="020B0604020202020204" pitchFamily="34" charset="0"/>
              </a:rPr>
              <a:t> Arabia</a:t>
            </a:r>
            <a:endParaRPr lang="en-US" altLang="en-US" sz="2000" dirty="0">
              <a:solidFill>
                <a:srgbClr val="E25110"/>
              </a:solidFill>
              <a:latin typeface="Arial" panose="020B0604020202020204" pitchFamily="34" charset="0"/>
              <a:ea typeface="Calibri" pitchFamily="34" charset="0"/>
              <a:cs typeface="Arial" panose="020B0604020202020204" pitchFamily="34" charset="0"/>
            </a:endParaRPr>
          </a:p>
        </p:txBody>
      </p:sp>
      <p:pic>
        <p:nvPicPr>
          <p:cNvPr id="10" name="Picture 9">
            <a:extLst>
              <a:ext uri="{FF2B5EF4-FFF2-40B4-BE49-F238E27FC236}">
                <a16:creationId xmlns:a16="http://schemas.microsoft.com/office/drawing/2014/main" id="{F67F912C-78F6-44C3-93A4-406BA4DAB323}"/>
              </a:ext>
            </a:extLst>
          </p:cNvPr>
          <p:cNvPicPr>
            <a:picLocks noChangeAspect="1"/>
          </p:cNvPicPr>
          <p:nvPr/>
        </p:nvPicPr>
        <p:blipFill>
          <a:blip r:embed="rId6"/>
          <a:stretch>
            <a:fillRect/>
          </a:stretch>
        </p:blipFill>
        <p:spPr>
          <a:xfrm>
            <a:off x="1297669" y="4592"/>
            <a:ext cx="1212492" cy="1180072"/>
          </a:xfrm>
          <a:prstGeom prst="rect">
            <a:avLst/>
          </a:prstGeom>
        </p:spPr>
      </p:pic>
      <p:pic>
        <p:nvPicPr>
          <p:cNvPr id="11" name="Picture 10">
            <a:extLst>
              <a:ext uri="{FF2B5EF4-FFF2-40B4-BE49-F238E27FC236}">
                <a16:creationId xmlns:a16="http://schemas.microsoft.com/office/drawing/2014/main" id="{212DF49B-E22D-4335-8A7C-9D4E841112AA}"/>
              </a:ext>
            </a:extLst>
          </p:cNvPr>
          <p:cNvPicPr>
            <a:picLocks noChangeAspect="1"/>
          </p:cNvPicPr>
          <p:nvPr/>
        </p:nvPicPr>
        <p:blipFill>
          <a:blip r:embed="rId7"/>
          <a:stretch>
            <a:fillRect/>
          </a:stretch>
        </p:blipFill>
        <p:spPr>
          <a:xfrm>
            <a:off x="2702722" y="97325"/>
            <a:ext cx="1027905" cy="1027905"/>
          </a:xfrm>
          <a:prstGeom prst="rect">
            <a:avLst/>
          </a:prstGeom>
        </p:spPr>
      </p:pic>
      <p:pic>
        <p:nvPicPr>
          <p:cNvPr id="12" name="Picture 11">
            <a:extLst>
              <a:ext uri="{FF2B5EF4-FFF2-40B4-BE49-F238E27FC236}">
                <a16:creationId xmlns:a16="http://schemas.microsoft.com/office/drawing/2014/main" id="{7C2A4BA4-975C-46AB-B635-ECE5B9D3E9AE}"/>
              </a:ext>
            </a:extLst>
          </p:cNvPr>
          <p:cNvPicPr>
            <a:picLocks noChangeAspect="1"/>
          </p:cNvPicPr>
          <p:nvPr/>
        </p:nvPicPr>
        <p:blipFill>
          <a:blip r:embed="rId8"/>
          <a:stretch>
            <a:fillRect/>
          </a:stretch>
        </p:blipFill>
        <p:spPr>
          <a:xfrm>
            <a:off x="3980068" y="139810"/>
            <a:ext cx="1827812" cy="967665"/>
          </a:xfrm>
          <a:prstGeom prst="rect">
            <a:avLst/>
          </a:prstGeom>
        </p:spPr>
      </p:pic>
    </p:spTree>
    <p:extLst>
      <p:ext uri="{BB962C8B-B14F-4D97-AF65-F5344CB8AC3E}">
        <p14:creationId xmlns:p14="http://schemas.microsoft.com/office/powerpoint/2010/main" val="187276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3"/>
          <a:srcRect/>
          <a:stretch>
            <a:fillRect/>
          </a:stretch>
        </p:blipFill>
        <p:spPr bwMode="auto">
          <a:xfrm>
            <a:off x="1123951" y="5667376"/>
            <a:ext cx="4900613" cy="1190625"/>
          </a:xfrm>
          <a:prstGeom prst="rect">
            <a:avLst/>
          </a:prstGeom>
          <a:noFill/>
          <a:ln w="9525">
            <a:noFill/>
            <a:miter lim="800000"/>
            <a:headEnd/>
            <a:tailEnd/>
          </a:ln>
        </p:spPr>
      </p:pic>
      <p:pic>
        <p:nvPicPr>
          <p:cNvPr id="20482" name="Picture 4"/>
          <p:cNvPicPr>
            <a:picLocks noChangeAspect="1"/>
          </p:cNvPicPr>
          <p:nvPr/>
        </p:nvPicPr>
        <p:blipFill>
          <a:blip r:embed="rId4"/>
          <a:srcRect/>
          <a:stretch>
            <a:fillRect/>
          </a:stretch>
        </p:blipFill>
        <p:spPr bwMode="auto">
          <a:xfrm>
            <a:off x="8461375" y="1"/>
            <a:ext cx="3074988" cy="1343025"/>
          </a:xfrm>
          <a:prstGeom prst="rect">
            <a:avLst/>
          </a:prstGeom>
          <a:noFill/>
          <a:ln w="9525">
            <a:noFill/>
            <a:miter lim="800000"/>
            <a:headEnd/>
            <a:tailEnd/>
          </a:ln>
        </p:spPr>
      </p:pic>
      <p:pic>
        <p:nvPicPr>
          <p:cNvPr id="20483" name="Picture 5"/>
          <p:cNvPicPr>
            <a:picLocks noChangeAspect="1"/>
          </p:cNvPicPr>
          <p:nvPr/>
        </p:nvPicPr>
        <p:blipFill>
          <a:blip r:embed="rId5"/>
          <a:srcRect/>
          <a:stretch>
            <a:fillRect/>
          </a:stretch>
        </p:blipFill>
        <p:spPr bwMode="auto">
          <a:xfrm>
            <a:off x="5489576" y="6240463"/>
            <a:ext cx="5559425" cy="590551"/>
          </a:xfrm>
          <a:prstGeom prst="rect">
            <a:avLst/>
          </a:prstGeom>
          <a:noFill/>
          <a:ln w="9525">
            <a:noFill/>
            <a:miter lim="800000"/>
            <a:headEnd/>
            <a:tailEnd/>
          </a:ln>
        </p:spPr>
      </p:pic>
      <p:sp>
        <p:nvSpPr>
          <p:cNvPr id="7" name="Text Box 31"/>
          <p:cNvSpPr txBox="1">
            <a:spLocks noChangeArrowheads="1"/>
          </p:cNvSpPr>
          <p:nvPr/>
        </p:nvSpPr>
        <p:spPr bwMode="auto">
          <a:xfrm>
            <a:off x="1551374" y="1955972"/>
            <a:ext cx="7376936" cy="1954381"/>
          </a:xfrm>
          <a:prstGeom prst="rect">
            <a:avLst/>
          </a:prstGeom>
          <a:solidFill>
            <a:srgbClr val="FFFFFF"/>
          </a:solidFill>
          <a:ln w="9525">
            <a:noFill/>
            <a:miter lim="800000"/>
            <a:headEnd/>
            <a:tailEnd/>
          </a:ln>
        </p:spPr>
        <p:txBody>
          <a:bodyPr wrap="square">
            <a:spAutoFit/>
          </a:bodyPr>
          <a:lstStyle/>
          <a:p>
            <a:pPr algn="just">
              <a:defRPr/>
            </a:pPr>
            <a:r>
              <a:rPr lang="en-US" sz="1100" b="1" dirty="0"/>
              <a:t>Transitional provisions</a:t>
            </a:r>
            <a:r>
              <a:rPr lang="en-US" sz="1100" dirty="0"/>
              <a:t> </a:t>
            </a:r>
          </a:p>
          <a:p>
            <a:pPr algn="just">
              <a:defRPr/>
            </a:pPr>
            <a:endParaRPr lang="en-US" sz="1100" dirty="0"/>
          </a:p>
          <a:p>
            <a:pPr algn="just">
              <a:defRPr/>
            </a:pPr>
            <a:r>
              <a:rPr lang="en-US" sz="1100" dirty="0"/>
              <a:t>It is important to note the new </a:t>
            </a:r>
            <a:r>
              <a:rPr lang="en-US" sz="1100" dirty="0" err="1"/>
              <a:t>RoO</a:t>
            </a:r>
            <a:r>
              <a:rPr lang="en-US" sz="1100" dirty="0"/>
              <a:t> apply on goods that are in transit at the date the rules come into force (2nd of July, 2021), as well as goods placed in customs warehouses in one of the GCC countries under supervision of the relevant customs authority. Importers in KSA will be required to submit the </a:t>
            </a:r>
            <a:r>
              <a:rPr lang="en-US" sz="1100" dirty="0" err="1"/>
              <a:t>CoO</a:t>
            </a:r>
            <a:r>
              <a:rPr lang="en-US" sz="1100" dirty="0"/>
              <a:t> and other supporting documents retrospectively, following the implementation of the new rules within 4 months from the date they become effective. </a:t>
            </a:r>
          </a:p>
          <a:p>
            <a:pPr algn="just">
              <a:defRPr/>
            </a:pPr>
            <a:endParaRPr lang="en-US" sz="1100" dirty="0"/>
          </a:p>
          <a:p>
            <a:pPr algn="just">
              <a:defRPr/>
            </a:pPr>
            <a:r>
              <a:rPr lang="en-US" sz="1100" dirty="0"/>
              <a:t>There are of course other areas that are relevant to consider when exporting GCC goods to KSA as per the new ROO. We have </a:t>
            </a:r>
            <a:r>
              <a:rPr lang="en-US" sz="1100" dirty="0" err="1"/>
              <a:t>summarised</a:t>
            </a:r>
            <a:r>
              <a:rPr lang="en-US" sz="1100" dirty="0"/>
              <a:t> the key developments above, but there may be aspects that are important for your business that are not specifically covered in this introduction. We can share with you the Ministerial Resolution and the complete set of ROO for your reference: KSA National Rules of Origin, and we remain at your disposal to discuss further any aspect of your interest.</a:t>
            </a:r>
            <a:endParaRPr lang="en-US" sz="1100" b="1" dirty="0">
              <a:latin typeface="Calibri" panose="020F0502020204030204" pitchFamily="34" charset="0"/>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2097089" y="661472"/>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3"/>
          <p:cNvSpPr>
            <a:spLocks noChangeArrowheads="1"/>
          </p:cNvSpPr>
          <p:nvPr/>
        </p:nvSpPr>
        <p:spPr bwMode="auto">
          <a:xfrm>
            <a:off x="1551374" y="1477135"/>
            <a:ext cx="7108164" cy="400110"/>
          </a:xfrm>
          <a:prstGeom prst="rect">
            <a:avLst/>
          </a:prstGeom>
          <a:noFill/>
          <a:ln w="9525">
            <a:noFill/>
            <a:miter lim="800000"/>
            <a:headEnd/>
            <a:tailEnd/>
          </a:ln>
        </p:spPr>
        <p:txBody>
          <a:bodyPr wrap="none" anchor="ctr">
            <a:spAutoFit/>
          </a:bodyPr>
          <a:lstStyle/>
          <a:p>
            <a:pPr eaLnBrk="0" hangingPunct="0"/>
            <a:r>
              <a:rPr lang="en-US" altLang="en-US" sz="2000" b="1" dirty="0">
                <a:solidFill>
                  <a:srgbClr val="E25110"/>
                </a:solidFill>
                <a:latin typeface="Arial" panose="020B0604020202020204" pitchFamily="34" charset="0"/>
                <a:ea typeface="Calibri" pitchFamily="34" charset="0"/>
                <a:cs typeface="Arial" panose="020B0604020202020204" pitchFamily="34" charset="0"/>
              </a:rPr>
              <a:t>Introduction to Rule of Origin- Kingdom of </a:t>
            </a:r>
            <a:r>
              <a:rPr lang="en-US" altLang="en-US" sz="2000" b="1" dirty="0" err="1">
                <a:solidFill>
                  <a:srgbClr val="E25110"/>
                </a:solidFill>
                <a:latin typeface="Arial" panose="020B0604020202020204" pitchFamily="34" charset="0"/>
                <a:ea typeface="Calibri" pitchFamily="34" charset="0"/>
                <a:cs typeface="Arial" panose="020B0604020202020204" pitchFamily="34" charset="0"/>
              </a:rPr>
              <a:t>Saudia</a:t>
            </a:r>
            <a:r>
              <a:rPr lang="en-US" altLang="en-US" sz="2000" b="1" dirty="0">
                <a:solidFill>
                  <a:srgbClr val="E25110"/>
                </a:solidFill>
                <a:latin typeface="Arial" panose="020B0604020202020204" pitchFamily="34" charset="0"/>
                <a:ea typeface="Calibri" pitchFamily="34" charset="0"/>
                <a:cs typeface="Arial" panose="020B0604020202020204" pitchFamily="34" charset="0"/>
              </a:rPr>
              <a:t> Arabia</a:t>
            </a:r>
            <a:endParaRPr lang="en-US" altLang="en-US" sz="2000" dirty="0">
              <a:solidFill>
                <a:srgbClr val="E25110"/>
              </a:solidFill>
              <a:latin typeface="Arial" panose="020B0604020202020204" pitchFamily="34" charset="0"/>
              <a:ea typeface="Calibri" pitchFamily="34" charset="0"/>
              <a:cs typeface="Arial" panose="020B0604020202020204" pitchFamily="34" charset="0"/>
            </a:endParaRPr>
          </a:p>
        </p:txBody>
      </p:sp>
      <p:pic>
        <p:nvPicPr>
          <p:cNvPr id="10" name="Picture 9">
            <a:extLst>
              <a:ext uri="{FF2B5EF4-FFF2-40B4-BE49-F238E27FC236}">
                <a16:creationId xmlns:a16="http://schemas.microsoft.com/office/drawing/2014/main" id="{F67F912C-78F6-44C3-93A4-406BA4DAB323}"/>
              </a:ext>
            </a:extLst>
          </p:cNvPr>
          <p:cNvPicPr>
            <a:picLocks noChangeAspect="1"/>
          </p:cNvPicPr>
          <p:nvPr/>
        </p:nvPicPr>
        <p:blipFill>
          <a:blip r:embed="rId6"/>
          <a:stretch>
            <a:fillRect/>
          </a:stretch>
        </p:blipFill>
        <p:spPr>
          <a:xfrm>
            <a:off x="1297669" y="4592"/>
            <a:ext cx="1212492" cy="1180072"/>
          </a:xfrm>
          <a:prstGeom prst="rect">
            <a:avLst/>
          </a:prstGeom>
        </p:spPr>
      </p:pic>
      <p:pic>
        <p:nvPicPr>
          <p:cNvPr id="11" name="Picture 10">
            <a:extLst>
              <a:ext uri="{FF2B5EF4-FFF2-40B4-BE49-F238E27FC236}">
                <a16:creationId xmlns:a16="http://schemas.microsoft.com/office/drawing/2014/main" id="{212DF49B-E22D-4335-8A7C-9D4E841112AA}"/>
              </a:ext>
            </a:extLst>
          </p:cNvPr>
          <p:cNvPicPr>
            <a:picLocks noChangeAspect="1"/>
          </p:cNvPicPr>
          <p:nvPr/>
        </p:nvPicPr>
        <p:blipFill>
          <a:blip r:embed="rId7"/>
          <a:stretch>
            <a:fillRect/>
          </a:stretch>
        </p:blipFill>
        <p:spPr>
          <a:xfrm>
            <a:off x="2702722" y="106203"/>
            <a:ext cx="1027905" cy="1027905"/>
          </a:xfrm>
          <a:prstGeom prst="rect">
            <a:avLst/>
          </a:prstGeom>
        </p:spPr>
      </p:pic>
      <p:pic>
        <p:nvPicPr>
          <p:cNvPr id="12" name="Picture 11">
            <a:extLst>
              <a:ext uri="{FF2B5EF4-FFF2-40B4-BE49-F238E27FC236}">
                <a16:creationId xmlns:a16="http://schemas.microsoft.com/office/drawing/2014/main" id="{7C2A4BA4-975C-46AB-B635-ECE5B9D3E9AE}"/>
              </a:ext>
            </a:extLst>
          </p:cNvPr>
          <p:cNvPicPr>
            <a:picLocks noChangeAspect="1"/>
          </p:cNvPicPr>
          <p:nvPr/>
        </p:nvPicPr>
        <p:blipFill>
          <a:blip r:embed="rId8"/>
          <a:stretch>
            <a:fillRect/>
          </a:stretch>
        </p:blipFill>
        <p:spPr>
          <a:xfrm>
            <a:off x="3980068" y="139810"/>
            <a:ext cx="1827812" cy="967665"/>
          </a:xfrm>
          <a:prstGeom prst="rect">
            <a:avLst/>
          </a:prstGeom>
        </p:spPr>
      </p:pic>
    </p:spTree>
    <p:extLst>
      <p:ext uri="{BB962C8B-B14F-4D97-AF65-F5344CB8AC3E}">
        <p14:creationId xmlns:p14="http://schemas.microsoft.com/office/powerpoint/2010/main" val="37516434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1205</Words>
  <Application>Microsoft Office PowerPoint</Application>
  <PresentationFormat>Widescreen</PresentationFormat>
  <Paragraphs>67</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KSA Origin Rule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Shahzad</dc:creator>
  <cp:lastModifiedBy>Shahzad</cp:lastModifiedBy>
  <cp:revision>1</cp:revision>
  <dcterms:created xsi:type="dcterms:W3CDTF">2022-06-02T11:07:03Z</dcterms:created>
  <dcterms:modified xsi:type="dcterms:W3CDTF">2022-06-02T11:10:36Z</dcterms:modified>
</cp:coreProperties>
</file>